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6"/>
  </p:notesMasterIdLst>
  <p:handoutMasterIdLst>
    <p:handoutMasterId r:id="rId17"/>
  </p:handoutMasterIdLst>
  <p:sldIdLst>
    <p:sldId id="354" r:id="rId2"/>
    <p:sldId id="395" r:id="rId3"/>
    <p:sldId id="315" r:id="rId4"/>
    <p:sldId id="381" r:id="rId5"/>
    <p:sldId id="362" r:id="rId6"/>
    <p:sldId id="397" r:id="rId7"/>
    <p:sldId id="398" r:id="rId8"/>
    <p:sldId id="399" r:id="rId9"/>
    <p:sldId id="400" r:id="rId10"/>
    <p:sldId id="401" r:id="rId11"/>
    <p:sldId id="402" r:id="rId12"/>
    <p:sldId id="403" r:id="rId13"/>
    <p:sldId id="391" r:id="rId14"/>
    <p:sldId id="392" r:id="rId15"/>
  </p:sldIdLst>
  <p:sldSz cx="9144000" cy="6858000" type="screen4x3"/>
  <p:notesSz cx="6858000" cy="9144000"/>
  <p:defaultTextStyle>
    <a:defPPr>
      <a:defRPr lang="ru-RU"/>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FF99"/>
    <a:srgbClr val="FFFF66"/>
    <a:srgbClr val="CC9900"/>
    <a:srgbClr val="CCECFF"/>
    <a:srgbClr val="99FFCC"/>
    <a:srgbClr val="0099CC"/>
    <a:srgbClr val="CC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80" autoAdjust="0"/>
    <p:restoredTop sz="94707" autoAdjust="0"/>
  </p:normalViewPr>
  <p:slideViewPr>
    <p:cSldViewPr>
      <p:cViewPr>
        <p:scale>
          <a:sx n="60" d="100"/>
          <a:sy n="60" d="100"/>
        </p:scale>
        <p:origin x="-3234" y="-13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9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Times New Roman" pitchFamily="18" charset="0"/>
              </a:defRPr>
            </a:lvl1pPr>
          </a:lstStyle>
          <a:p>
            <a:pPr>
              <a:defRPr/>
            </a:pPr>
            <a:endParaRPr lang="ru-RU"/>
          </a:p>
        </p:txBody>
      </p:sp>
      <p:sp>
        <p:nvSpPr>
          <p:cNvPr id="13926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ru-RU"/>
          </a:p>
        </p:txBody>
      </p:sp>
      <p:sp>
        <p:nvSpPr>
          <p:cNvPr id="13926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Times New Roman" pitchFamily="18" charset="0"/>
              </a:defRPr>
            </a:lvl1pPr>
          </a:lstStyle>
          <a:p>
            <a:pPr>
              <a:defRPr/>
            </a:pPr>
            <a:endParaRPr lang="ru-RU"/>
          </a:p>
        </p:txBody>
      </p:sp>
      <p:sp>
        <p:nvSpPr>
          <p:cNvPr id="13926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F372FD82-55ED-4A47-B32C-1EFA351DF4D7}" type="slidenum">
              <a:rPr lang="ru-RU"/>
              <a:pPr>
                <a:defRPr/>
              </a:pPr>
              <a:t>‹#›</a:t>
            </a:fld>
            <a:endParaRPr 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69674FE3-4657-45E1-9AF6-A3E409F753CC}" type="datetimeFigureOut">
              <a:rPr lang="uk-UA"/>
              <a:pPr>
                <a:defRPr/>
              </a:pPr>
              <a:t>03.05.2012</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uk-UA"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uk-UA" noProof="0" smtClean="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AA48248-9BE8-479C-9741-8CD83A25B8BE}" type="slidenum">
              <a:rPr lang="uk-UA"/>
              <a:pPr>
                <a:defRPr/>
              </a:pPr>
              <a:t>‹#›</a:t>
            </a:fld>
            <a:endParaRPr lang="uk-U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1658938" y="1600200"/>
            <a:ext cx="6837362" cy="3200400"/>
            <a:chOff x="1045" y="1008"/>
            <a:chExt cx="4307" cy="2016"/>
          </a:xfrm>
        </p:grpSpPr>
        <p:sp>
          <p:nvSpPr>
            <p:cNvPr id="5" name="Oval 3"/>
            <p:cNvSpPr>
              <a:spLocks noChangeArrowheads="1"/>
            </p:cNvSpPr>
            <p:nvPr/>
          </p:nvSpPr>
          <p:spPr bwMode="hidden">
            <a:xfrm flipH="1">
              <a:off x="4392" y="1008"/>
              <a:ext cx="960" cy="960"/>
            </a:xfrm>
            <a:prstGeom prst="ellipse">
              <a:avLst/>
            </a:prstGeom>
            <a:solidFill>
              <a:schemeClr val="accent2"/>
            </a:solidFill>
            <a:ln w="9525">
              <a:noFill/>
              <a:round/>
              <a:headEnd/>
              <a:tailEnd/>
            </a:ln>
            <a:effectLst/>
          </p:spPr>
          <p:txBody>
            <a:bodyPr wrap="none" anchor="ctr"/>
            <a:lstStyle/>
            <a:p>
              <a:pPr>
                <a:defRPr/>
              </a:pPr>
              <a:endParaRPr lang="ru-RU" sz="2400">
                <a:latin typeface="Times New Roman" pitchFamily="18" charset="0"/>
              </a:endParaRPr>
            </a:p>
          </p:txBody>
        </p:sp>
        <p:sp>
          <p:nvSpPr>
            <p:cNvPr id="6" name="Oval 4"/>
            <p:cNvSpPr>
              <a:spLocks noChangeArrowheads="1"/>
            </p:cNvSpPr>
            <p:nvPr/>
          </p:nvSpPr>
          <p:spPr bwMode="hidden">
            <a:xfrm flipH="1">
              <a:off x="3264" y="1008"/>
              <a:ext cx="960" cy="960"/>
            </a:xfrm>
            <a:prstGeom prst="ellipse">
              <a:avLst/>
            </a:prstGeom>
            <a:solidFill>
              <a:schemeClr val="accent2"/>
            </a:solidFill>
            <a:ln w="9525">
              <a:noFill/>
              <a:round/>
              <a:headEnd/>
              <a:tailEnd/>
            </a:ln>
            <a:effectLst/>
          </p:spPr>
          <p:txBody>
            <a:bodyPr wrap="none" anchor="ctr"/>
            <a:lstStyle/>
            <a:p>
              <a:pPr>
                <a:defRPr/>
              </a:pPr>
              <a:endParaRPr lang="ru-RU" sz="2400">
                <a:latin typeface="Times New Roman" pitchFamily="18" charset="0"/>
              </a:endParaRPr>
            </a:p>
          </p:txBody>
        </p:sp>
        <p:sp>
          <p:nvSpPr>
            <p:cNvPr id="7" name="Oval 5"/>
            <p:cNvSpPr>
              <a:spLocks noChangeArrowheads="1"/>
            </p:cNvSpPr>
            <p:nvPr/>
          </p:nvSpPr>
          <p:spPr bwMode="hidden">
            <a:xfrm flipH="1">
              <a:off x="2136" y="1008"/>
              <a:ext cx="960" cy="960"/>
            </a:xfrm>
            <a:prstGeom prst="ellipse">
              <a:avLst/>
            </a:prstGeom>
            <a:noFill/>
            <a:ln w="28575">
              <a:solidFill>
                <a:schemeClr val="accent2"/>
              </a:solidFill>
              <a:round/>
              <a:headEnd/>
              <a:tailEnd/>
            </a:ln>
            <a:effectLst/>
          </p:spPr>
          <p:txBody>
            <a:bodyPr wrap="none" anchor="ctr"/>
            <a:lstStyle/>
            <a:p>
              <a:pPr>
                <a:defRPr/>
              </a:pPr>
              <a:endParaRPr lang="ru-RU" sz="2400">
                <a:latin typeface="Times New Roman" pitchFamily="18" charset="0"/>
              </a:endParaRPr>
            </a:p>
          </p:txBody>
        </p:sp>
        <p:sp>
          <p:nvSpPr>
            <p:cNvPr id="8" name="Oval 6"/>
            <p:cNvSpPr>
              <a:spLocks noChangeArrowheads="1"/>
            </p:cNvSpPr>
            <p:nvPr/>
          </p:nvSpPr>
          <p:spPr bwMode="hidden">
            <a:xfrm flipH="1">
              <a:off x="2136" y="2064"/>
              <a:ext cx="960" cy="960"/>
            </a:xfrm>
            <a:prstGeom prst="ellipse">
              <a:avLst/>
            </a:prstGeom>
            <a:solidFill>
              <a:schemeClr val="accent2"/>
            </a:solidFill>
            <a:ln w="28575">
              <a:noFill/>
              <a:round/>
              <a:headEnd/>
              <a:tailEnd/>
            </a:ln>
            <a:effectLst/>
          </p:spPr>
          <p:txBody>
            <a:bodyPr wrap="none" anchor="ctr"/>
            <a:lstStyle/>
            <a:p>
              <a:pPr>
                <a:defRPr/>
              </a:pPr>
              <a:endParaRPr lang="ru-RU" sz="2400">
                <a:latin typeface="Times New Roman" pitchFamily="18" charset="0"/>
              </a:endParaRPr>
            </a:p>
          </p:txBody>
        </p:sp>
        <p:sp>
          <p:nvSpPr>
            <p:cNvPr id="9" name="Oval 7"/>
            <p:cNvSpPr>
              <a:spLocks noChangeArrowheads="1"/>
            </p:cNvSpPr>
            <p:nvPr/>
          </p:nvSpPr>
          <p:spPr bwMode="hidden">
            <a:xfrm flipH="1">
              <a:off x="1045" y="2064"/>
              <a:ext cx="960" cy="960"/>
            </a:xfrm>
            <a:prstGeom prst="ellipse">
              <a:avLst/>
            </a:prstGeom>
            <a:solidFill>
              <a:schemeClr val="accent2"/>
            </a:solidFill>
            <a:ln w="9525">
              <a:noFill/>
              <a:round/>
              <a:headEnd/>
              <a:tailEnd/>
            </a:ln>
            <a:effectLst/>
          </p:spPr>
          <p:txBody>
            <a:bodyPr wrap="none" anchor="ctr"/>
            <a:lstStyle/>
            <a:p>
              <a:pPr>
                <a:defRPr/>
              </a:pPr>
              <a:endParaRPr lang="ru-RU" sz="2400">
                <a:latin typeface="Times New Roman" pitchFamily="18" charset="0"/>
              </a:endParaRPr>
            </a:p>
          </p:txBody>
        </p:sp>
        <p:sp>
          <p:nvSpPr>
            <p:cNvPr id="10" name="Oval 8"/>
            <p:cNvSpPr>
              <a:spLocks noChangeArrowheads="1"/>
            </p:cNvSpPr>
            <p:nvPr/>
          </p:nvSpPr>
          <p:spPr bwMode="hidden">
            <a:xfrm flipH="1">
              <a:off x="4392" y="2064"/>
              <a:ext cx="960" cy="960"/>
            </a:xfrm>
            <a:prstGeom prst="ellipse">
              <a:avLst/>
            </a:prstGeom>
            <a:noFill/>
            <a:ln w="28575">
              <a:solidFill>
                <a:schemeClr val="accent2"/>
              </a:solidFill>
              <a:round/>
              <a:headEnd/>
              <a:tailEnd/>
            </a:ln>
            <a:effectLst/>
          </p:spPr>
          <p:txBody>
            <a:bodyPr wrap="none" anchor="ctr"/>
            <a:lstStyle/>
            <a:p>
              <a:pPr>
                <a:defRPr/>
              </a:pPr>
              <a:endParaRPr lang="ru-RU" sz="2400">
                <a:latin typeface="Times New Roman" pitchFamily="18" charset="0"/>
              </a:endParaRPr>
            </a:p>
          </p:txBody>
        </p:sp>
      </p:grpSp>
      <p:sp>
        <p:nvSpPr>
          <p:cNvPr id="62476" name="Rectangle 12"/>
          <p:cNvSpPr>
            <a:spLocks noGrp="1" noChangeArrowheads="1"/>
          </p:cNvSpPr>
          <p:nvPr>
            <p:ph type="ctrTitle"/>
          </p:nvPr>
        </p:nvSpPr>
        <p:spPr>
          <a:xfrm>
            <a:off x="685800" y="1219200"/>
            <a:ext cx="7772400" cy="1933575"/>
          </a:xfrm>
        </p:spPr>
        <p:txBody>
          <a:bodyPr anchor="b"/>
          <a:lstStyle>
            <a:lvl1pPr algn="r">
              <a:defRPr sz="4400"/>
            </a:lvl1pPr>
          </a:lstStyle>
          <a:p>
            <a:r>
              <a:rPr lang="ru-RU"/>
              <a:t>Образец заголовка</a:t>
            </a:r>
          </a:p>
        </p:txBody>
      </p:sp>
      <p:sp>
        <p:nvSpPr>
          <p:cNvPr id="62477" name="Rectangle 13"/>
          <p:cNvSpPr>
            <a:spLocks noGrp="1" noChangeArrowheads="1"/>
          </p:cNvSpPr>
          <p:nvPr>
            <p:ph type="subTitle" idx="1"/>
          </p:nvPr>
        </p:nvSpPr>
        <p:spPr>
          <a:xfrm>
            <a:off x="2057400" y="3505200"/>
            <a:ext cx="6400800" cy="1752600"/>
          </a:xfrm>
        </p:spPr>
        <p:txBody>
          <a:bodyPr/>
          <a:lstStyle>
            <a:lvl1pPr marL="0" indent="0" algn="r">
              <a:buFont typeface="Wingdings" pitchFamily="2" charset="2"/>
              <a:buNone/>
              <a:defRPr/>
            </a:lvl1pPr>
          </a:lstStyle>
          <a:p>
            <a:r>
              <a:rPr lang="ru-RU"/>
              <a:t>Образец подзаголовка</a:t>
            </a:r>
          </a:p>
        </p:txBody>
      </p:sp>
      <p:sp>
        <p:nvSpPr>
          <p:cNvPr id="11" name="Rectangle 9"/>
          <p:cNvSpPr>
            <a:spLocks noGrp="1" noChangeArrowheads="1"/>
          </p:cNvSpPr>
          <p:nvPr>
            <p:ph type="dt" sz="half" idx="10"/>
          </p:nvPr>
        </p:nvSpPr>
        <p:spPr/>
        <p:txBody>
          <a:bodyPr/>
          <a:lstStyle>
            <a:lvl1pPr>
              <a:defRPr/>
            </a:lvl1pPr>
          </a:lstStyle>
          <a:p>
            <a:pPr>
              <a:defRPr/>
            </a:pPr>
            <a:endParaRPr lang="ru-RU"/>
          </a:p>
        </p:txBody>
      </p:sp>
      <p:sp>
        <p:nvSpPr>
          <p:cNvPr id="12" name="Rectangle 10"/>
          <p:cNvSpPr>
            <a:spLocks noGrp="1" noChangeArrowheads="1"/>
          </p:cNvSpPr>
          <p:nvPr>
            <p:ph type="ftr" sz="quarter" idx="11"/>
          </p:nvPr>
        </p:nvSpPr>
        <p:spPr/>
        <p:txBody>
          <a:bodyPr/>
          <a:lstStyle>
            <a:lvl1pPr>
              <a:defRPr/>
            </a:lvl1pPr>
          </a:lstStyle>
          <a:p>
            <a:pPr>
              <a:defRPr/>
            </a:pPr>
            <a:endParaRPr lang="ru-RU"/>
          </a:p>
        </p:txBody>
      </p:sp>
      <p:sp>
        <p:nvSpPr>
          <p:cNvPr id="13" name="Rectangle 11"/>
          <p:cNvSpPr>
            <a:spLocks noGrp="1" noChangeArrowheads="1"/>
          </p:cNvSpPr>
          <p:nvPr>
            <p:ph type="sldNum" sz="quarter" idx="12"/>
          </p:nvPr>
        </p:nvSpPr>
        <p:spPr/>
        <p:txBody>
          <a:bodyPr/>
          <a:lstStyle>
            <a:lvl1pPr>
              <a:defRPr/>
            </a:lvl1pPr>
          </a:lstStyle>
          <a:p>
            <a:pPr>
              <a:defRPr/>
            </a:pPr>
            <a:fld id="{1C0D2160-6BEC-4EDF-B4B8-CEEED32AB5BA}"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E330B05-58B8-4D76-A090-C42AD1E7B5E8}"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FBB1E98-4762-4174-A7FF-D2E9D252E8E5}"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pPr>
              <a:defRPr/>
            </a:pPr>
            <a:endParaRPr lang="ru-RU"/>
          </a:p>
        </p:txBody>
      </p:sp>
      <p:sp>
        <p:nvSpPr>
          <p:cNvPr id="8" name="Нижний колонтитул 7"/>
          <p:cNvSpPr>
            <a:spLocks noGrp="1"/>
          </p:cNvSpPr>
          <p:nvPr>
            <p:ph type="ftr" sz="quarter" idx="11"/>
          </p:nvPr>
        </p:nvSpPr>
        <p:spPr/>
        <p:txBody>
          <a:bodyPr/>
          <a:lstStyle>
            <a:lvl1pPr>
              <a:defRPr/>
            </a:lvl1pPr>
          </a:lstStyle>
          <a:p>
            <a:pPr>
              <a:defRPr/>
            </a:pPr>
            <a:endParaRPr lang="ru-RU"/>
          </a:p>
        </p:txBody>
      </p:sp>
      <p:sp>
        <p:nvSpPr>
          <p:cNvPr id="9" name="Номер слайда 8"/>
          <p:cNvSpPr>
            <a:spLocks noGrp="1"/>
          </p:cNvSpPr>
          <p:nvPr>
            <p:ph type="sldNum" sz="quarter" idx="12"/>
          </p:nvPr>
        </p:nvSpPr>
        <p:spPr/>
        <p:txBody>
          <a:bodyPr/>
          <a:lstStyle>
            <a:lvl1pPr>
              <a:defRPr/>
            </a:lvl1pPr>
          </a:lstStyle>
          <a:p>
            <a:pPr>
              <a:defRPr/>
            </a:pPr>
            <a:fld id="{49E37A90-3627-49DE-8AFC-755CAF661393}"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pPr>
              <a:defRPr/>
            </a:pPr>
            <a:endParaRPr lang="ru-RU"/>
          </a:p>
        </p:txBody>
      </p:sp>
      <p:sp>
        <p:nvSpPr>
          <p:cNvPr id="4" name="Нижний колонтитул 3"/>
          <p:cNvSpPr>
            <a:spLocks noGrp="1"/>
          </p:cNvSpPr>
          <p:nvPr>
            <p:ph type="ftr" sz="quarter" idx="11"/>
          </p:nvPr>
        </p:nvSpPr>
        <p:spPr/>
        <p:txBody>
          <a:bodyPr/>
          <a:lstStyle>
            <a:lvl1pPr>
              <a:defRPr/>
            </a:lvl1pPr>
          </a:lstStyle>
          <a:p>
            <a:pPr>
              <a:defRPr/>
            </a:pPr>
            <a:endParaRPr lang="ru-RU"/>
          </a:p>
        </p:txBody>
      </p:sp>
      <p:sp>
        <p:nvSpPr>
          <p:cNvPr id="5" name="Номер слайда 4"/>
          <p:cNvSpPr>
            <a:spLocks noGrp="1"/>
          </p:cNvSpPr>
          <p:nvPr>
            <p:ph type="sldNum" sz="quarter" idx="12"/>
          </p:nvPr>
        </p:nvSpPr>
        <p:spPr/>
        <p:txBody>
          <a:bodyPr/>
          <a:lstStyle>
            <a:lvl1pPr>
              <a:defRPr/>
            </a:lvl1pPr>
          </a:lstStyle>
          <a:p>
            <a:pPr>
              <a:defRPr/>
            </a:pPr>
            <a:fld id="{BC3B92EC-9056-428B-8561-8BA369E42B94}"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pPr>
              <a:defRPr/>
            </a:pPr>
            <a:endParaRPr lang="ru-RU"/>
          </a:p>
        </p:txBody>
      </p:sp>
      <p:sp>
        <p:nvSpPr>
          <p:cNvPr id="6" name="Нижний колонтитул 5"/>
          <p:cNvSpPr>
            <a:spLocks noGrp="1"/>
          </p:cNvSpPr>
          <p:nvPr>
            <p:ph type="ftr" sz="quarter" idx="11"/>
          </p:nvPr>
        </p:nvSpPr>
        <p:spPr/>
        <p:txBody>
          <a:bodyPr/>
          <a:lstStyle>
            <a:lvl1pPr>
              <a:defRPr/>
            </a:lvl1pPr>
          </a:lstStyle>
          <a:p>
            <a:pPr>
              <a:defRPr/>
            </a:pPr>
            <a:endParaRPr lang="ru-RU"/>
          </a:p>
        </p:txBody>
      </p:sp>
      <p:sp>
        <p:nvSpPr>
          <p:cNvPr id="7" name="Номер слайда 6"/>
          <p:cNvSpPr>
            <a:spLocks noGrp="1"/>
          </p:cNvSpPr>
          <p:nvPr>
            <p:ph type="sldNum" sz="quarter" idx="12"/>
          </p:nvPr>
        </p:nvSpPr>
        <p:spPr/>
        <p:txBody>
          <a:bodyPr/>
          <a:lstStyle>
            <a:lvl1pPr>
              <a:defRPr/>
            </a:lvl1pPr>
          </a:lstStyle>
          <a:p>
            <a:pPr>
              <a:defRPr/>
            </a:pPr>
            <a:fld id="{F8F440D1-1497-4AED-9172-61F02DDAD27B}"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pPr>
              <a:defRPr/>
            </a:pPr>
            <a:endParaRPr lang="ru-RU"/>
          </a:p>
        </p:txBody>
      </p:sp>
      <p:sp>
        <p:nvSpPr>
          <p:cNvPr id="6" name="Нижний колонтитул 5"/>
          <p:cNvSpPr>
            <a:spLocks noGrp="1"/>
          </p:cNvSpPr>
          <p:nvPr>
            <p:ph type="ftr" sz="quarter" idx="11"/>
          </p:nvPr>
        </p:nvSpPr>
        <p:spPr/>
        <p:txBody>
          <a:bodyPr/>
          <a:lstStyle>
            <a:lvl1pPr>
              <a:defRPr/>
            </a:lvl1pPr>
          </a:lstStyle>
          <a:p>
            <a:pPr>
              <a:defRPr/>
            </a:pPr>
            <a:endParaRPr lang="ru-RU"/>
          </a:p>
        </p:txBody>
      </p:sp>
      <p:sp>
        <p:nvSpPr>
          <p:cNvPr id="7" name="Номер слайда 6"/>
          <p:cNvSpPr>
            <a:spLocks noGrp="1"/>
          </p:cNvSpPr>
          <p:nvPr>
            <p:ph type="sldNum" sz="quarter" idx="12"/>
          </p:nvPr>
        </p:nvSpPr>
        <p:spPr/>
        <p:txBody>
          <a:bodyPr/>
          <a:lstStyle>
            <a:lvl1pPr>
              <a:defRPr/>
            </a:lvl1pPr>
          </a:lstStyle>
          <a:p>
            <a:pPr>
              <a:defRPr/>
            </a:pPr>
            <a:fld id="{CF60A638-E6D4-4575-B6D2-91C84FD687FF}"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B850075-CE56-41A3-A32E-1140CD3BFB39}"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6287"/>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628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615FD20-A074-4591-89CD-DFD62ACBADE8}"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5E9EFF"/>
            </a:gs>
            <a:gs pos="39999">
              <a:srgbClr val="85C2FF"/>
            </a:gs>
            <a:gs pos="70000">
              <a:srgbClr val="C4D6EB"/>
            </a:gs>
            <a:gs pos="100000">
              <a:srgbClr val="FFEBFA"/>
            </a:gs>
          </a:gsLst>
          <a:lin ang="5400000"/>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071563" y="304800"/>
            <a:ext cx="7615237" cy="1106488"/>
            <a:chOff x="675" y="192"/>
            <a:chExt cx="4797" cy="697"/>
          </a:xfrm>
        </p:grpSpPr>
        <p:sp>
          <p:nvSpPr>
            <p:cNvPr id="61443" name="Oval 3"/>
            <p:cNvSpPr>
              <a:spLocks noChangeArrowheads="1"/>
            </p:cNvSpPr>
            <p:nvPr/>
          </p:nvSpPr>
          <p:spPr bwMode="hidden">
            <a:xfrm flipH="1">
              <a:off x="3067" y="192"/>
              <a:ext cx="696" cy="696"/>
            </a:xfrm>
            <a:prstGeom prst="ellipse">
              <a:avLst/>
            </a:prstGeom>
            <a:solidFill>
              <a:schemeClr val="accent2"/>
            </a:solidFill>
            <a:ln w="28575">
              <a:noFill/>
              <a:round/>
              <a:headEnd/>
              <a:tailEnd/>
            </a:ln>
            <a:effectLst/>
          </p:spPr>
          <p:txBody>
            <a:bodyPr wrap="none" anchor="ctr"/>
            <a:lstStyle/>
            <a:p>
              <a:pPr>
                <a:defRPr/>
              </a:pPr>
              <a:endParaRPr lang="ru-RU" sz="2400">
                <a:latin typeface="Times New Roman" pitchFamily="18" charset="0"/>
              </a:endParaRPr>
            </a:p>
          </p:txBody>
        </p:sp>
        <p:sp>
          <p:nvSpPr>
            <p:cNvPr id="61444" name="Oval 4"/>
            <p:cNvSpPr>
              <a:spLocks noChangeArrowheads="1"/>
            </p:cNvSpPr>
            <p:nvPr/>
          </p:nvSpPr>
          <p:spPr bwMode="hidden">
            <a:xfrm flipH="1">
              <a:off x="4777" y="192"/>
              <a:ext cx="695" cy="696"/>
            </a:xfrm>
            <a:prstGeom prst="ellipse">
              <a:avLst/>
            </a:prstGeom>
            <a:solidFill>
              <a:schemeClr val="accent2"/>
            </a:solidFill>
            <a:ln w="28575">
              <a:noFill/>
              <a:round/>
              <a:headEnd/>
              <a:tailEnd/>
            </a:ln>
            <a:effectLst/>
          </p:spPr>
          <p:txBody>
            <a:bodyPr wrap="none" anchor="ctr"/>
            <a:lstStyle/>
            <a:p>
              <a:pPr>
                <a:defRPr/>
              </a:pPr>
              <a:endParaRPr lang="ru-RU" sz="2400">
                <a:latin typeface="Times New Roman" pitchFamily="18" charset="0"/>
              </a:endParaRPr>
            </a:p>
          </p:txBody>
        </p:sp>
        <p:sp>
          <p:nvSpPr>
            <p:cNvPr id="61445" name="Oval 5"/>
            <p:cNvSpPr>
              <a:spLocks noChangeArrowheads="1"/>
            </p:cNvSpPr>
            <p:nvPr/>
          </p:nvSpPr>
          <p:spPr bwMode="hidden">
            <a:xfrm flipH="1">
              <a:off x="675" y="193"/>
              <a:ext cx="695" cy="696"/>
            </a:xfrm>
            <a:prstGeom prst="ellipse">
              <a:avLst/>
            </a:prstGeom>
            <a:solidFill>
              <a:schemeClr val="accent2"/>
            </a:solidFill>
            <a:ln w="28575">
              <a:noFill/>
              <a:round/>
              <a:headEnd/>
              <a:tailEnd/>
            </a:ln>
            <a:effectLst/>
          </p:spPr>
          <p:txBody>
            <a:bodyPr wrap="none" anchor="ctr"/>
            <a:lstStyle/>
            <a:p>
              <a:pPr>
                <a:defRPr/>
              </a:pPr>
              <a:endParaRPr lang="ru-RU" sz="2400">
                <a:latin typeface="Times New Roman" pitchFamily="18" charset="0"/>
              </a:endParaRPr>
            </a:p>
          </p:txBody>
        </p:sp>
        <p:sp>
          <p:nvSpPr>
            <p:cNvPr id="61446" name="Oval 6"/>
            <p:cNvSpPr>
              <a:spLocks noChangeArrowheads="1"/>
            </p:cNvSpPr>
            <p:nvPr/>
          </p:nvSpPr>
          <p:spPr bwMode="hidden">
            <a:xfrm flipH="1">
              <a:off x="3984" y="192"/>
              <a:ext cx="695" cy="696"/>
            </a:xfrm>
            <a:prstGeom prst="ellipse">
              <a:avLst/>
            </a:prstGeom>
            <a:noFill/>
            <a:ln w="28575">
              <a:solidFill>
                <a:schemeClr val="accent2"/>
              </a:solidFill>
              <a:round/>
              <a:headEnd/>
              <a:tailEnd/>
            </a:ln>
            <a:effectLst/>
          </p:spPr>
          <p:txBody>
            <a:bodyPr wrap="none" anchor="ctr"/>
            <a:lstStyle/>
            <a:p>
              <a:pPr>
                <a:defRPr/>
              </a:pPr>
              <a:endParaRPr lang="ru-RU" sz="2400">
                <a:latin typeface="Times New Roman" pitchFamily="18" charset="0"/>
              </a:endParaRPr>
            </a:p>
          </p:txBody>
        </p:sp>
        <p:sp>
          <p:nvSpPr>
            <p:cNvPr id="61447" name="Oval 7"/>
            <p:cNvSpPr>
              <a:spLocks noChangeArrowheads="1"/>
            </p:cNvSpPr>
            <p:nvPr/>
          </p:nvSpPr>
          <p:spPr bwMode="hidden">
            <a:xfrm flipH="1">
              <a:off x="1486" y="192"/>
              <a:ext cx="695" cy="696"/>
            </a:xfrm>
            <a:prstGeom prst="ellipse">
              <a:avLst/>
            </a:prstGeom>
            <a:noFill/>
            <a:ln w="28575">
              <a:solidFill>
                <a:schemeClr val="accent2"/>
              </a:solidFill>
              <a:round/>
              <a:headEnd/>
              <a:tailEnd/>
            </a:ln>
            <a:effectLst/>
          </p:spPr>
          <p:txBody>
            <a:bodyPr wrap="none" anchor="ctr"/>
            <a:lstStyle/>
            <a:p>
              <a:pPr>
                <a:defRPr/>
              </a:pPr>
              <a:endParaRPr lang="ru-RU" sz="2400">
                <a:latin typeface="Times New Roman" pitchFamily="18" charset="0"/>
              </a:endParaRPr>
            </a:p>
          </p:txBody>
        </p:sp>
      </p:grpSp>
      <p:sp>
        <p:nvSpPr>
          <p:cNvPr id="1027" name="Rectangle 8"/>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61449" name="Rectangle 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lvl1pPr>
          </a:lstStyle>
          <a:p>
            <a:pPr>
              <a:defRPr/>
            </a:pPr>
            <a:endParaRPr lang="ru-RU"/>
          </a:p>
        </p:txBody>
      </p:sp>
      <p:sp>
        <p:nvSpPr>
          <p:cNvPr id="61450" name="Rectangle 1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ru-RU"/>
          </a:p>
        </p:txBody>
      </p:sp>
      <p:sp>
        <p:nvSpPr>
          <p:cNvPr id="61451" name="Rectangle 1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CB8AC253-6A05-4FD0-B7BF-E3F32D4BD917}" type="slidenum">
              <a:rPr lang="ru-RU"/>
              <a:pPr>
                <a:defRPr/>
              </a:pPr>
              <a:t>‹#›</a:t>
            </a:fld>
            <a:endParaRPr lang="ru-RU"/>
          </a:p>
        </p:txBody>
      </p:sp>
      <p:sp>
        <p:nvSpPr>
          <p:cNvPr id="1031" name="Rectangle 1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Tree>
  </p:cSld>
  <p:clrMap bg1="lt1" tx1="dk1" bg2="lt2" tx2="dk2" accent1="accent1" accent2="accent2" accent3="accent3" accent4="accent4" accent5="accent5" accent6="accent6" hlink="hlink" folHlink="folHlink"/>
  <p:sldLayoutIdLst>
    <p:sldLayoutId id="2147483998" r:id="rId1"/>
    <p:sldLayoutId id="2147483999" r:id="rId2"/>
    <p:sldLayoutId id="2147484000" r:id="rId3"/>
    <p:sldLayoutId id="2147484001" r:id="rId4"/>
    <p:sldLayoutId id="2147484002" r:id="rId5"/>
    <p:sldLayoutId id="2147484003" r:id="rId6"/>
    <p:sldLayoutId id="2147484004" r:id="rId7"/>
    <p:sldLayoutId id="2147484005" r:id="rId8"/>
    <p:sldLayoutId id="2147484006" r:id="rId9"/>
  </p:sldLayoutIdLst>
  <p:timing>
    <p:tnLst>
      <p:par>
        <p:cTn id="1" dur="indefinite" restart="never" nodeType="tmRoot"/>
      </p:par>
    </p:tnLst>
  </p:timing>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1"/>
        </a:buClr>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700">
          <a:solidFill>
            <a:schemeClr val="tx1"/>
          </a:solidFill>
          <a:latin typeface="+mn-lt"/>
        </a:defRPr>
      </a:lvl2pPr>
      <a:lvl3pPr marL="1143000" indent="-228600" algn="l" rtl="0" eaLnBrk="0" fontAlgn="base" hangingPunct="0">
        <a:spcBef>
          <a:spcPct val="20000"/>
        </a:spcBef>
        <a:spcAft>
          <a:spcPct val="0"/>
        </a:spcAft>
        <a:buClr>
          <a:schemeClr val="accent1"/>
        </a:buClr>
        <a:buFont typeface="Wingdings" pitchFamily="2" charset="2"/>
        <a:buChar char="l"/>
        <a:defRPr sz="2300">
          <a:solidFill>
            <a:schemeClr val="tx1"/>
          </a:solidFill>
          <a:latin typeface="+mn-lt"/>
        </a:defRPr>
      </a:lvl3pPr>
      <a:lvl4pPr marL="1600200" indent="-228600" algn="l" rtl="0" eaLnBrk="0" fontAlgn="base" hangingPunct="0">
        <a:spcBef>
          <a:spcPct val="20000"/>
        </a:spcBef>
        <a:spcAft>
          <a:spcPct val="0"/>
        </a:spcAft>
        <a:buClr>
          <a:schemeClr val="accent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w1.c1.rada.gov.ua/pls/zweb_n/webproc4_1?id=&amp;pf3511=42500" TargetMode="External"/><Relationship Id="rId3" Type="http://schemas.openxmlformats.org/officeDocument/2006/relationships/hyperlink" Target="http://w1.c1.rada.gov.ua/pls/zweb_n/webproc4_1?id=&amp;pf3511=41734" TargetMode="External"/><Relationship Id="rId7" Type="http://schemas.openxmlformats.org/officeDocument/2006/relationships/hyperlink" Target="http://w1.c1.rada.gov.ua/pls/zweb_n/webproc4_1?id=&amp;pf3511=42370" TargetMode="External"/><Relationship Id="rId2" Type="http://schemas.openxmlformats.org/officeDocument/2006/relationships/hyperlink" Target="http://w1.c1.rada.gov.ua/pls/zweb_n/webproc4_1?id=&amp;pf3511=41682" TargetMode="External"/><Relationship Id="rId1" Type="http://schemas.openxmlformats.org/officeDocument/2006/relationships/slideLayout" Target="../slideLayouts/slideLayout2.xml"/><Relationship Id="rId6" Type="http://schemas.openxmlformats.org/officeDocument/2006/relationships/hyperlink" Target="http://w1.c1.rada.gov.ua/pls/zweb_n/webproc4_1?id=&amp;pf3511=42274" TargetMode="External"/><Relationship Id="rId5" Type="http://schemas.openxmlformats.org/officeDocument/2006/relationships/hyperlink" Target="http://w1.c1.rada.gov.ua/pls/zweb_n/webproc4_1?id=&amp;pf3511=42227" TargetMode="External"/><Relationship Id="rId4" Type="http://schemas.openxmlformats.org/officeDocument/2006/relationships/hyperlink" Target="http://w1.c1.rada.gov.ua/pls/zweb_n/webproc4_1?id=&amp;pf3511=42091"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4"/>
          <p:cNvSpPr>
            <a:spLocks noGrp="1" noChangeArrowheads="1"/>
          </p:cNvSpPr>
          <p:nvPr>
            <p:ph type="ctrTitle"/>
          </p:nvPr>
        </p:nvSpPr>
        <p:spPr>
          <a:xfrm>
            <a:off x="642938" y="1357313"/>
            <a:ext cx="7772400" cy="3929062"/>
          </a:xfrm>
        </p:spPr>
        <p:txBody>
          <a:bodyPr/>
          <a:lstStyle/>
          <a:p>
            <a:pPr algn="ctr" eaLnBrk="1" hangingPunct="1"/>
            <a:r>
              <a:rPr lang="en-GB" sz="3800" b="1" dirty="0" smtClean="0"/>
              <a:t>Reform Efforts in the field of Local </a:t>
            </a:r>
            <a:r>
              <a:rPr lang="en-GB" sz="3800" b="1" dirty="0" smtClean="0"/>
              <a:t>Self-Government </a:t>
            </a:r>
            <a:r>
              <a:rPr lang="en-GB" sz="3800" b="1" dirty="0" smtClean="0"/>
              <a:t>(LSG) and Administrative-Territorial Division (ATD) in 2008-2012 Revisited</a:t>
            </a:r>
            <a:br>
              <a:rPr lang="en-GB" sz="3800" b="1" dirty="0" smtClean="0"/>
            </a:br>
            <a:r>
              <a:rPr lang="en-GB" sz="3800" b="1" dirty="0" smtClean="0"/>
              <a:t/>
            </a:r>
            <a:br>
              <a:rPr lang="en-GB" sz="3800" b="1" dirty="0" smtClean="0"/>
            </a:br>
            <a:r>
              <a:rPr lang="en-GB" sz="2400" b="1" dirty="0" err="1" smtClean="0"/>
              <a:t>Anatoliy</a:t>
            </a:r>
            <a:r>
              <a:rPr lang="en-GB" sz="2400" b="1" dirty="0" smtClean="0"/>
              <a:t> </a:t>
            </a:r>
            <a:r>
              <a:rPr lang="en-GB" sz="2400" b="1" dirty="0" err="1" smtClean="0"/>
              <a:t>Tkachuk</a:t>
            </a:r>
            <a:endParaRPr lang="en-GB" sz="2400" b="1" dirty="0" smtClean="0"/>
          </a:p>
        </p:txBody>
      </p:sp>
      <p:pic>
        <p:nvPicPr>
          <p:cNvPr id="11267" name="Рисунок 6" descr="gerb2.gif"/>
          <p:cNvPicPr>
            <a:picLocks noChangeAspect="1"/>
          </p:cNvPicPr>
          <p:nvPr/>
        </p:nvPicPr>
        <p:blipFill>
          <a:blip r:embed="rId2" cstate="print"/>
          <a:srcRect/>
          <a:stretch>
            <a:fillRect/>
          </a:stretch>
        </p:blipFill>
        <p:spPr bwMode="auto">
          <a:xfrm>
            <a:off x="0" y="0"/>
            <a:ext cx="795338" cy="795338"/>
          </a:xfrm>
          <a:prstGeom prst="rect">
            <a:avLst/>
          </a:prstGeom>
          <a:noFill/>
          <a:ln w="9525">
            <a:noFill/>
            <a:miter lim="800000"/>
            <a:headEnd/>
            <a:tailEnd/>
          </a:ln>
        </p:spPr>
      </p:pic>
      <p:cxnSp>
        <p:nvCxnSpPr>
          <p:cNvPr id="11268" name="Прямая соединительная линия 24"/>
          <p:cNvCxnSpPr>
            <a:cxnSpLocks noChangeShapeType="1"/>
          </p:cNvCxnSpPr>
          <p:nvPr/>
        </p:nvCxnSpPr>
        <p:spPr bwMode="auto">
          <a:xfrm>
            <a:off x="752475" y="461963"/>
            <a:ext cx="7215188" cy="1587"/>
          </a:xfrm>
          <a:prstGeom prst="line">
            <a:avLst/>
          </a:prstGeom>
          <a:noFill/>
          <a:ln w="12700" cmpd="thickThin" algn="ctr">
            <a:solidFill>
              <a:srgbClr val="FFC000"/>
            </a:solidFill>
            <a:round/>
            <a:headEnd/>
            <a:tailEnd/>
          </a:ln>
        </p:spPr>
      </p:cxnSp>
      <p:sp>
        <p:nvSpPr>
          <p:cNvPr id="11269" name="AutoShape 9" descr="CSI-ukr_"/>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en-US"/>
          </a:p>
        </p:txBody>
      </p:sp>
      <p:sp>
        <p:nvSpPr>
          <p:cNvPr id="11270" name="AutoShape 11" descr="CSI-ukr_"/>
          <p:cNvSpPr>
            <a:spLocks noChangeAspect="1" noChangeArrowheads="1"/>
          </p:cNvSpPr>
          <p:nvPr/>
        </p:nvSpPr>
        <p:spPr bwMode="auto">
          <a:xfrm>
            <a:off x="4284663" y="46038"/>
            <a:ext cx="304800" cy="304800"/>
          </a:xfrm>
          <a:prstGeom prst="rect">
            <a:avLst/>
          </a:prstGeom>
          <a:noFill/>
          <a:ln w="9525">
            <a:noFill/>
            <a:miter lim="800000"/>
            <a:headEnd/>
            <a:tailEnd/>
          </a:ln>
        </p:spPr>
        <p:txBody>
          <a:bodyPr/>
          <a:lstStyle/>
          <a:p>
            <a:endParaRPr lang="en-US"/>
          </a:p>
        </p:txBody>
      </p:sp>
      <p:sp>
        <p:nvSpPr>
          <p:cNvPr id="11271" name="AutoShape 13" descr="CSI-ukr_"/>
          <p:cNvSpPr>
            <a:spLocks noChangeAspect="1" noChangeArrowheads="1"/>
          </p:cNvSpPr>
          <p:nvPr/>
        </p:nvSpPr>
        <p:spPr bwMode="auto">
          <a:xfrm>
            <a:off x="4284663" y="46038"/>
            <a:ext cx="304800" cy="304800"/>
          </a:xfrm>
          <a:prstGeom prst="rect">
            <a:avLst/>
          </a:prstGeom>
          <a:noFill/>
          <a:ln w="9525">
            <a:noFill/>
            <a:miter lim="800000"/>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p:txBody>
          <a:bodyPr/>
          <a:lstStyle/>
          <a:p>
            <a:r>
              <a:rPr lang="en-GB" sz="3600" smtClean="0"/>
              <a:t>Common stands in all draft Concepts</a:t>
            </a:r>
            <a:endParaRPr lang="en-GB" sz="3400" smtClean="0"/>
          </a:p>
        </p:txBody>
      </p:sp>
      <p:sp>
        <p:nvSpPr>
          <p:cNvPr id="20483" name="Rectangle 3"/>
          <p:cNvSpPr>
            <a:spLocks noGrp="1" noChangeArrowheads="1"/>
          </p:cNvSpPr>
          <p:nvPr>
            <p:ph type="body" idx="4294967295"/>
          </p:nvPr>
        </p:nvSpPr>
        <p:spPr/>
        <p:txBody>
          <a:bodyPr/>
          <a:lstStyle/>
          <a:p>
            <a:pPr marL="609600" indent="-609600">
              <a:lnSpc>
                <a:spcPct val="80000"/>
              </a:lnSpc>
            </a:pPr>
            <a:r>
              <a:rPr lang="en-GB" sz="2000" smtClean="0"/>
              <a:t>The ATD system should have three-levels: region (ARC, oblast), rayon, community.</a:t>
            </a:r>
          </a:p>
          <a:p>
            <a:pPr marL="609600" indent="-609600">
              <a:lnSpc>
                <a:spcPct val="80000"/>
              </a:lnSpc>
            </a:pPr>
            <a:r>
              <a:rPr lang="en-GB" sz="2000" smtClean="0"/>
              <a:t>Local governments at all ATD levels are to be represented  by councils and their executive bodies.</a:t>
            </a:r>
          </a:p>
          <a:p>
            <a:pPr marL="609600" indent="-609600">
              <a:lnSpc>
                <a:spcPct val="80000"/>
              </a:lnSpc>
            </a:pPr>
            <a:r>
              <a:rPr lang="en-GB" sz="2000" smtClean="0"/>
              <a:t>The basic level of local government is a community that is created based on one or more settlements on the basis of the centres of economic growth.</a:t>
            </a:r>
          </a:p>
          <a:p>
            <a:pPr marL="609600" indent="-609600">
              <a:lnSpc>
                <a:spcPct val="80000"/>
              </a:lnSpc>
            </a:pPr>
            <a:r>
              <a:rPr lang="en-GB" sz="2000" smtClean="0"/>
              <a:t>Local state administrations are losing a significant part of their current powers and acquire characteristics of oversight bodies over the activities of local self-government and over the performance of individual executive functions in areas that are not assigned or delegated to LSG.</a:t>
            </a:r>
          </a:p>
          <a:p>
            <a:pPr marL="609600" indent="-609600">
              <a:lnSpc>
                <a:spcPct val="80000"/>
              </a:lnSpc>
            </a:pPr>
            <a:r>
              <a:rPr lang="en-GB" sz="2000" smtClean="0"/>
              <a:t>The jurisdiction of LSG covers the whole territory of ATD, which is the territorial basis of this local  government body. The powers between LSG of different levels of ATD are clearly differentiated.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p:txBody>
          <a:bodyPr/>
          <a:lstStyle/>
          <a:p>
            <a:r>
              <a:rPr lang="en-GB" smtClean="0"/>
              <a:t>The Interim Conclusion</a:t>
            </a:r>
          </a:p>
        </p:txBody>
      </p:sp>
      <p:sp>
        <p:nvSpPr>
          <p:cNvPr id="21507" name="Rectangle 3"/>
          <p:cNvSpPr>
            <a:spLocks noGrp="1" noChangeArrowheads="1"/>
          </p:cNvSpPr>
          <p:nvPr>
            <p:ph type="body" idx="4294967295"/>
          </p:nvPr>
        </p:nvSpPr>
        <p:spPr>
          <a:xfrm>
            <a:off x="457200" y="1600200"/>
            <a:ext cx="8229600" cy="4852988"/>
          </a:xfrm>
        </p:spPr>
        <p:txBody>
          <a:bodyPr/>
          <a:lstStyle/>
          <a:p>
            <a:pPr>
              <a:lnSpc>
                <a:spcPct val="90000"/>
              </a:lnSpc>
            </a:pPr>
            <a:r>
              <a:rPr lang="en-GB" sz="2400" smtClean="0"/>
              <a:t>Given the official statements of the heads of the EU Mission in Ukraine on the connection between the budget support to Ukraine and the fulfilment of its commitment to create a European system of  development and implementation of the state regional policy, decentralization of power, formation of public service and possible changes in the Cabinet of Ministers of Ukraine, work on the projects in the determined areas might be intensified significantly in the near future; but the eventual adoption of regulations that would meet the needs of the society is very unlikely.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r>
              <a:rPr lang="en-GB" smtClean="0"/>
              <a:t>The way it was, the way it is, </a:t>
            </a:r>
            <a:br>
              <a:rPr lang="en-GB" smtClean="0"/>
            </a:br>
            <a:r>
              <a:rPr lang="en-GB" smtClean="0"/>
              <a:t>and the way it can be</a:t>
            </a:r>
          </a:p>
        </p:txBody>
      </p:sp>
      <p:sp>
        <p:nvSpPr>
          <p:cNvPr id="22531" name="Rectangle 3"/>
          <p:cNvSpPr>
            <a:spLocks noGrp="1" noChangeArrowheads="1"/>
          </p:cNvSpPr>
          <p:nvPr>
            <p:ph type="body" idx="4294967295"/>
          </p:nvPr>
        </p:nvSpPr>
        <p:spPr>
          <a:xfrm>
            <a:off x="457200" y="1600200"/>
            <a:ext cx="8362950" cy="4530725"/>
          </a:xfrm>
        </p:spPr>
        <p:txBody>
          <a:bodyPr/>
          <a:lstStyle/>
          <a:p>
            <a:pPr>
              <a:lnSpc>
                <a:spcPct val="90000"/>
              </a:lnSpc>
            </a:pPr>
            <a:r>
              <a:rPr lang="en-GB" sz="2800" smtClean="0"/>
              <a:t>Within the Russian Empire, Russian part of Ukraine was divided into 12 guberniyas (governments), 4 of which were only partially located in Ukraine, 102 povits (districts) and 1989 volosts (townships).</a:t>
            </a:r>
          </a:p>
          <a:p>
            <a:pPr>
              <a:lnSpc>
                <a:spcPct val="90000"/>
              </a:lnSpc>
            </a:pPr>
            <a:r>
              <a:rPr lang="en-GB" sz="2800" smtClean="0"/>
              <a:t>As of 26.05.09, Ukraine is comprised of 27 regions, 490 rayons, 118 districts in cities, 177 cities of regional (oblast) status, 280 cities of rayon status, 784 settlemens (township) councils and 10,278 village councils.</a:t>
            </a:r>
          </a:p>
          <a:p>
            <a:pPr>
              <a:lnSpc>
                <a:spcPct val="90000"/>
              </a:lnSpc>
            </a:pPr>
            <a:r>
              <a:rPr lang="en-GB" sz="2800" smtClean="0"/>
              <a:t>After the reform - 25 regions, up to 150 rayons, up to 1800 communities. Kyiv and Sevastopol are the cities with special status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p:txBody>
          <a:bodyPr/>
          <a:lstStyle/>
          <a:p>
            <a:pPr algn="ctr"/>
            <a:r>
              <a:rPr lang="en-GB" sz="2500" smtClean="0"/>
              <a:t>Povits (districts) in guberniyas (governments), 1920</a:t>
            </a:r>
          </a:p>
        </p:txBody>
      </p:sp>
      <p:pic>
        <p:nvPicPr>
          <p:cNvPr id="23555" name="Picture 4" descr="Uezd_Gubernia_Ukraine_1921"/>
          <p:cNvPicPr>
            <a:picLocks noChangeAspect="1" noChangeArrowheads="1"/>
          </p:cNvPicPr>
          <p:nvPr>
            <p:ph type="body" idx="4294967295"/>
          </p:nvPr>
        </p:nvPicPr>
        <p:blipFill>
          <a:blip r:embed="rId2" cstate="print"/>
          <a:srcRect/>
          <a:stretch>
            <a:fillRect/>
          </a:stretch>
        </p:blipFill>
        <p:spPr>
          <a:xfrm>
            <a:off x="755650" y="1431925"/>
            <a:ext cx="7488238" cy="4773613"/>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pPr algn="ctr"/>
            <a:r>
              <a:rPr lang="en-GB" sz="2500" smtClean="0"/>
              <a:t>Okrugs (counties) in Ukraine, 1927</a:t>
            </a:r>
          </a:p>
        </p:txBody>
      </p:sp>
      <p:pic>
        <p:nvPicPr>
          <p:cNvPr id="24579" name="Picture 4" descr="Okrugs_of_Ukraine_1927"/>
          <p:cNvPicPr>
            <a:picLocks noChangeAspect="1" noChangeArrowheads="1"/>
          </p:cNvPicPr>
          <p:nvPr>
            <p:ph type="body" idx="4294967295"/>
          </p:nvPr>
        </p:nvPicPr>
        <p:blipFill>
          <a:blip r:embed="rId2" cstate="print"/>
          <a:srcRect/>
          <a:stretch>
            <a:fillRect/>
          </a:stretch>
        </p:blipFill>
        <p:spPr>
          <a:xfrm>
            <a:off x="1116013" y="1489075"/>
            <a:ext cx="7127875" cy="4900613"/>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p:txBody>
          <a:bodyPr/>
          <a:lstStyle/>
          <a:p>
            <a:r>
              <a:rPr lang="en-GB" smtClean="0"/>
              <a:t>Old History. </a:t>
            </a:r>
          </a:p>
        </p:txBody>
      </p:sp>
      <p:sp>
        <p:nvSpPr>
          <p:cNvPr id="12291" name="Rectangle 3"/>
          <p:cNvSpPr>
            <a:spLocks noGrp="1" noChangeArrowheads="1"/>
          </p:cNvSpPr>
          <p:nvPr>
            <p:ph type="body" idx="4294967295"/>
          </p:nvPr>
        </p:nvSpPr>
        <p:spPr>
          <a:xfrm>
            <a:off x="457200" y="1600200"/>
            <a:ext cx="8229600" cy="4686300"/>
          </a:xfrm>
        </p:spPr>
        <p:txBody>
          <a:bodyPr/>
          <a:lstStyle/>
          <a:p>
            <a:pPr>
              <a:lnSpc>
                <a:spcPct val="80000"/>
              </a:lnSpc>
            </a:pPr>
            <a:r>
              <a:rPr lang="en-GB" sz="2000" smtClean="0"/>
              <a:t>In the early 20</a:t>
            </a:r>
            <a:r>
              <a:rPr lang="en-GB" sz="2000" baseline="30000" smtClean="0"/>
              <a:t>th</a:t>
            </a:r>
            <a:r>
              <a:rPr lang="en-GB" sz="2000" smtClean="0"/>
              <a:t> century, the following ATD were in Ukraine (under rule of Russia): guberniya (government), povit (district), volost (township). Large cities were not included in volosts, they had their own elected governments.</a:t>
            </a:r>
          </a:p>
          <a:p>
            <a:pPr>
              <a:lnSpc>
                <a:spcPct val="80000"/>
              </a:lnSpc>
            </a:pPr>
            <a:r>
              <a:rPr lang="en-GB" sz="2000" smtClean="0"/>
              <a:t>In rural areas, villages around the dominant centres - towns and large villages – were included in the composition of a volost, and they did not have their own government bodies, except for a starosta (headman).</a:t>
            </a:r>
          </a:p>
          <a:p>
            <a:pPr>
              <a:lnSpc>
                <a:spcPct val="80000"/>
              </a:lnSpc>
            </a:pPr>
            <a:r>
              <a:rPr lang="en-GB" sz="2000" smtClean="0"/>
              <a:t>Since 1919, village councils were formed in all villages, and their number reached 18 000 (at that time, nine current regions (oblasts) did not belong to Ukraine). </a:t>
            </a:r>
          </a:p>
          <a:p>
            <a:pPr>
              <a:lnSpc>
                <a:spcPct val="80000"/>
              </a:lnSpc>
            </a:pPr>
            <a:r>
              <a:rPr lang="en-GB" sz="2000" smtClean="0"/>
              <a:t>In 1922, there was a restriction adopted for the creations of a village ATD: population - not less than 1 000, area - 25-40 thousand, vicinity (community) - 400-600 thousand.</a:t>
            </a:r>
          </a:p>
          <a:p>
            <a:pPr>
              <a:lnSpc>
                <a:spcPct val="80000"/>
              </a:lnSpc>
            </a:pPr>
            <a:r>
              <a:rPr lang="en-GB" sz="2000" smtClean="0"/>
              <a:t>The inclusion of village (rural) councils and rural rayons (areas) to the city councils took place in Donbas in the early 30-ies in order to "strengthen the agricultural base of the main industrial regions of Donbas“. (cl.4, Resolution No. 28, 1932).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eaLnBrk="1" hangingPunct="1"/>
            <a:r>
              <a:rPr lang="en-GB" sz="3600" smtClean="0"/>
              <a:t>Changes at the level of rayons</a:t>
            </a:r>
          </a:p>
        </p:txBody>
      </p:sp>
      <p:sp>
        <p:nvSpPr>
          <p:cNvPr id="13315" name="TextBox 8"/>
          <p:cNvSpPr txBox="1">
            <a:spLocks noChangeArrowheads="1"/>
          </p:cNvSpPr>
          <p:nvPr/>
        </p:nvSpPr>
        <p:spPr bwMode="auto">
          <a:xfrm>
            <a:off x="0" y="0"/>
            <a:ext cx="7929563" cy="366713"/>
          </a:xfrm>
          <a:prstGeom prst="rect">
            <a:avLst/>
          </a:prstGeom>
          <a:solidFill>
            <a:srgbClr val="006699"/>
          </a:solidFill>
          <a:ln w="9525">
            <a:noFill/>
            <a:miter lim="800000"/>
            <a:headEnd/>
            <a:tailEnd/>
          </a:ln>
        </p:spPr>
        <p:txBody>
          <a:bodyPr>
            <a:spAutoFit/>
          </a:bodyPr>
          <a:lstStyle/>
          <a:p>
            <a:r>
              <a:rPr lang="en-US">
                <a:solidFill>
                  <a:srgbClr val="FFFF00"/>
                </a:solidFill>
              </a:rPr>
              <a:t>Institute of Civil Society</a:t>
            </a:r>
            <a:endParaRPr lang="uk-UA">
              <a:solidFill>
                <a:srgbClr val="FFFF00"/>
              </a:solidFill>
            </a:endParaRPr>
          </a:p>
        </p:txBody>
      </p:sp>
      <p:pic>
        <p:nvPicPr>
          <p:cNvPr id="13316" name="Рисунок 9" descr="gerb2.gif"/>
          <p:cNvPicPr>
            <a:picLocks noChangeAspect="1"/>
          </p:cNvPicPr>
          <p:nvPr/>
        </p:nvPicPr>
        <p:blipFill>
          <a:blip r:embed="rId2" cstate="print"/>
          <a:srcRect/>
          <a:stretch>
            <a:fillRect/>
          </a:stretch>
        </p:blipFill>
        <p:spPr bwMode="auto">
          <a:xfrm>
            <a:off x="0" y="0"/>
            <a:ext cx="795338" cy="795338"/>
          </a:xfrm>
          <a:prstGeom prst="rect">
            <a:avLst/>
          </a:prstGeom>
          <a:noFill/>
          <a:ln w="9525">
            <a:noFill/>
            <a:miter lim="800000"/>
            <a:headEnd/>
            <a:tailEnd/>
          </a:ln>
        </p:spPr>
      </p:pic>
      <p:cxnSp>
        <p:nvCxnSpPr>
          <p:cNvPr id="13317" name="Прямая соединительная линия 11"/>
          <p:cNvCxnSpPr>
            <a:cxnSpLocks noChangeShapeType="1"/>
          </p:cNvCxnSpPr>
          <p:nvPr/>
        </p:nvCxnSpPr>
        <p:spPr bwMode="auto">
          <a:xfrm>
            <a:off x="752475" y="461963"/>
            <a:ext cx="7215188" cy="1587"/>
          </a:xfrm>
          <a:prstGeom prst="line">
            <a:avLst/>
          </a:prstGeom>
          <a:noFill/>
          <a:ln w="12700" cmpd="thickThin" algn="ctr">
            <a:solidFill>
              <a:srgbClr val="FFC000"/>
            </a:solidFill>
            <a:round/>
            <a:headEnd/>
            <a:tailEnd/>
          </a:ln>
        </p:spPr>
      </p:cxnSp>
      <p:graphicFrame>
        <p:nvGraphicFramePr>
          <p:cNvPr id="25629" name="Group 29"/>
          <p:cNvGraphicFramePr>
            <a:graphicFrameLocks noGrp="1"/>
          </p:cNvGraphicFramePr>
          <p:nvPr>
            <p:ph idx="4294967295"/>
          </p:nvPr>
        </p:nvGraphicFramePr>
        <p:xfrm>
          <a:off x="457200" y="1600200"/>
          <a:ext cx="8229600" cy="4530726"/>
        </p:xfrm>
        <a:graphic>
          <a:graphicData uri="http://schemas.openxmlformats.org/drawingml/2006/table">
            <a:tbl>
              <a:tblPr/>
              <a:tblGrid>
                <a:gridCol w="1646238"/>
                <a:gridCol w="1646237"/>
                <a:gridCol w="1644650"/>
                <a:gridCol w="1646238"/>
                <a:gridCol w="1646237"/>
              </a:tblGrid>
              <a:tr h="2265363">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year</a:t>
                      </a:r>
                      <a:endParaRPr kumimoji="0" lang="uk-UA" sz="2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uk-UA" sz="2800" b="0" i="0" u="none" strike="noStrike" cap="none" normalizeH="0" baseline="0" smtClean="0">
                          <a:ln>
                            <a:noFill/>
                          </a:ln>
                          <a:solidFill>
                            <a:schemeClr val="tx1"/>
                          </a:solidFill>
                          <a:effectLst/>
                          <a:latin typeface="Arial" charset="0"/>
                        </a:rPr>
                        <a:t>1946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uk-UA" sz="2800" b="0" i="0" u="none" strike="noStrike" cap="none" normalizeH="0" baseline="0" smtClean="0">
                          <a:ln>
                            <a:noFill/>
                          </a:ln>
                          <a:solidFill>
                            <a:schemeClr val="tx1"/>
                          </a:solidFill>
                          <a:effectLst/>
                          <a:latin typeface="Arial" charset="0"/>
                        </a:rPr>
                        <a:t>1962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uk-UA" sz="2800" b="0" i="0" u="none" strike="noStrike" cap="none" normalizeH="0" baseline="0" smtClean="0">
                          <a:ln>
                            <a:noFill/>
                          </a:ln>
                          <a:solidFill>
                            <a:schemeClr val="tx1"/>
                          </a:solidFill>
                          <a:effectLst/>
                          <a:latin typeface="Arial" charset="0"/>
                        </a:rPr>
                        <a:t>1965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uk-UA" sz="2800" b="0" i="0" u="none" strike="noStrike" cap="none" normalizeH="0" baseline="0" smtClean="0">
                          <a:ln>
                            <a:noFill/>
                          </a:ln>
                          <a:solidFill>
                            <a:schemeClr val="tx1"/>
                          </a:solidFill>
                          <a:effectLst/>
                          <a:latin typeface="Arial" charset="0"/>
                        </a:rPr>
                        <a:t>2011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65363">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Number of </a:t>
                      </a:r>
                      <a:r>
                        <a:rPr kumimoji="0" lang="en-US" sz="2800" b="0" i="0" u="none" strike="noStrike" cap="none" normalizeH="0" baseline="0" dirty="0" err="1" smtClean="0">
                          <a:ln>
                            <a:noFill/>
                          </a:ln>
                          <a:solidFill>
                            <a:schemeClr val="tx1"/>
                          </a:solidFill>
                          <a:effectLst/>
                          <a:latin typeface="Arial" charset="0"/>
                        </a:rPr>
                        <a:t>rayons</a:t>
                      </a:r>
                      <a:endParaRPr kumimoji="0" lang="uk-UA" sz="2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uk-UA" sz="2800" b="0" i="0" u="none" strike="noStrike" cap="none" normalizeH="0" baseline="0" smtClean="0">
                          <a:ln>
                            <a:noFill/>
                          </a:ln>
                          <a:solidFill>
                            <a:schemeClr val="tx1"/>
                          </a:solidFill>
                          <a:effectLst/>
                          <a:latin typeface="Arial" charset="0"/>
                        </a:rPr>
                        <a:t>750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uk-UA" sz="2800" b="0" i="0" u="none" strike="noStrike" cap="none" normalizeH="0" baseline="0" smtClean="0">
                          <a:ln>
                            <a:noFill/>
                          </a:ln>
                          <a:solidFill>
                            <a:schemeClr val="tx1"/>
                          </a:solidFill>
                          <a:effectLst/>
                          <a:latin typeface="Arial" charset="0"/>
                        </a:rPr>
                        <a:t>231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uk-UA" sz="2800" b="0" i="0" u="none" strike="noStrike" cap="none" normalizeH="0" baseline="0" smtClean="0">
                          <a:ln>
                            <a:noFill/>
                          </a:ln>
                          <a:solidFill>
                            <a:schemeClr val="tx1"/>
                          </a:solidFill>
                          <a:effectLst/>
                          <a:latin typeface="Arial" charset="0"/>
                        </a:rPr>
                        <a:t>393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uk-UA" sz="2800" b="0" i="0" u="none" strike="noStrike" cap="none" normalizeH="0" baseline="0" smtClean="0">
                          <a:ln>
                            <a:noFill/>
                          </a:ln>
                          <a:solidFill>
                            <a:schemeClr val="tx1"/>
                          </a:solidFill>
                          <a:effectLst/>
                          <a:latin typeface="Arial" charset="0"/>
                        </a:rPr>
                        <a:t>490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448" name="AutoShape 64"/>
          <p:cNvSpPr>
            <a:spLocks noChangeArrowheads="1"/>
          </p:cNvSpPr>
          <p:nvPr/>
        </p:nvSpPr>
        <p:spPr bwMode="auto">
          <a:xfrm>
            <a:off x="2071688" y="142875"/>
            <a:ext cx="5091112" cy="455613"/>
          </a:xfrm>
          <a:prstGeom prst="flowChartProcess">
            <a:avLst/>
          </a:prstGeom>
          <a:gradFill rotWithShape="0">
            <a:gsLst>
              <a:gs pos="0">
                <a:srgbClr val="95B3D7"/>
              </a:gs>
              <a:gs pos="50000">
                <a:srgbClr val="DBE5F1"/>
              </a:gs>
              <a:gs pos="100000">
                <a:srgbClr val="95B3D7"/>
              </a:gs>
            </a:gsLst>
            <a:lin ang="18900000" scaled="1"/>
          </a:gradFill>
          <a:ln w="28575">
            <a:solidFill>
              <a:srgbClr val="95B3D7"/>
            </a:solidFill>
            <a:miter lim="800000"/>
            <a:headEnd/>
            <a:tailEnd/>
          </a:ln>
          <a:effectLst>
            <a:outerShdw dist="107763" dir="2700000" algn="ctr" rotWithShape="0">
              <a:srgbClr val="243F60">
                <a:alpha val="50000"/>
              </a:srgbClr>
            </a:outerShdw>
          </a:effectLst>
        </p:spPr>
        <p:txBody>
          <a:bodyPr/>
          <a:lstStyle/>
          <a:p>
            <a:pPr>
              <a:spcAft>
                <a:spcPts val="1000"/>
              </a:spcAft>
              <a:defRPr/>
            </a:pPr>
            <a:r>
              <a:rPr lang="en-US" sz="1600" b="1" dirty="0">
                <a:latin typeface="Calibri" pitchFamily="34" charset="0"/>
              </a:rPr>
              <a:t>UKRAINE</a:t>
            </a:r>
            <a:endParaRPr lang="ru-RU" dirty="0">
              <a:latin typeface="Arial" pitchFamily="34" charset="0"/>
            </a:endParaRPr>
          </a:p>
        </p:txBody>
      </p:sp>
      <p:sp>
        <p:nvSpPr>
          <p:cNvPr id="16449" name="Rectangle 65"/>
          <p:cNvSpPr>
            <a:spLocks noChangeArrowheads="1"/>
          </p:cNvSpPr>
          <p:nvPr/>
        </p:nvSpPr>
        <p:spPr bwMode="auto">
          <a:xfrm>
            <a:off x="74613" y="1762125"/>
            <a:ext cx="1166812" cy="438150"/>
          </a:xfrm>
          <a:prstGeom prst="rect">
            <a:avLst/>
          </a:prstGeom>
          <a:gradFill rotWithShape="0">
            <a:gsLst>
              <a:gs pos="0">
                <a:srgbClr val="FFFFFF"/>
              </a:gs>
              <a:gs pos="100000">
                <a:srgbClr val="FBD4B4"/>
              </a:gs>
            </a:gsLst>
            <a:lin ang="5400000" scaled="1"/>
          </a:gradFill>
          <a:ln w="12700">
            <a:solidFill>
              <a:srgbClr val="FABF8F"/>
            </a:solidFill>
            <a:miter lim="800000"/>
            <a:headEnd/>
            <a:tailEnd/>
          </a:ln>
          <a:effectLst>
            <a:outerShdw dist="35921" dir="2700000" algn="ctr" rotWithShape="0">
              <a:srgbClr val="974706">
                <a:alpha val="50000"/>
              </a:srgbClr>
            </a:outerShdw>
          </a:effectLst>
        </p:spPr>
        <p:txBody>
          <a:bodyPr anchor="ctr"/>
          <a:lstStyle/>
          <a:p>
            <a:pPr>
              <a:spcAft>
                <a:spcPts val="1000"/>
              </a:spcAft>
              <a:defRPr/>
            </a:pPr>
            <a:r>
              <a:rPr lang="en-US" sz="1200" dirty="0" err="1">
                <a:latin typeface="Arial" pitchFamily="34" charset="0"/>
                <a:cs typeface="Arial" pitchFamily="34" charset="0"/>
              </a:rPr>
              <a:t>Rayons</a:t>
            </a:r>
            <a:endParaRPr lang="ru-RU" sz="1200" dirty="0">
              <a:latin typeface="Arial" pitchFamily="34" charset="0"/>
              <a:cs typeface="Arial" pitchFamily="34" charset="0"/>
            </a:endParaRPr>
          </a:p>
        </p:txBody>
      </p:sp>
      <p:sp>
        <p:nvSpPr>
          <p:cNvPr id="16450" name="Rectangle 66"/>
          <p:cNvSpPr>
            <a:spLocks noChangeArrowheads="1"/>
          </p:cNvSpPr>
          <p:nvPr/>
        </p:nvSpPr>
        <p:spPr bwMode="auto">
          <a:xfrm rot="16200000">
            <a:off x="-482600" y="3113088"/>
            <a:ext cx="1647825" cy="419100"/>
          </a:xfrm>
          <a:prstGeom prst="rect">
            <a:avLst/>
          </a:prstGeom>
          <a:gradFill rotWithShape="0">
            <a:gsLst>
              <a:gs pos="0">
                <a:srgbClr val="FFFFFF"/>
              </a:gs>
              <a:gs pos="100000">
                <a:srgbClr val="FBD4B4"/>
              </a:gs>
            </a:gsLst>
            <a:lin ang="5400000" scaled="1"/>
          </a:gradFill>
          <a:ln w="12700">
            <a:solidFill>
              <a:srgbClr val="FABF8F"/>
            </a:solidFill>
            <a:miter lim="800000"/>
            <a:headEnd/>
            <a:tailEnd/>
          </a:ln>
          <a:effectLst>
            <a:outerShdw dist="35921" dir="2700000" algn="ctr" rotWithShape="0">
              <a:srgbClr val="974706">
                <a:alpha val="50000"/>
              </a:srgbClr>
            </a:outerShdw>
          </a:effectLst>
        </p:spPr>
        <p:txBody>
          <a:bodyPr/>
          <a:lstStyle/>
          <a:p>
            <a:pPr algn="l">
              <a:spcAft>
                <a:spcPts val="1000"/>
              </a:spcAft>
              <a:defRPr/>
            </a:pPr>
            <a:r>
              <a:rPr lang="en-US" sz="1100" dirty="0">
                <a:latin typeface="Calibri" pitchFamily="34" charset="0"/>
              </a:rPr>
              <a:t>Village</a:t>
            </a:r>
            <a:endParaRPr lang="ru-RU" dirty="0">
              <a:latin typeface="Arial" pitchFamily="34" charset="0"/>
            </a:endParaRPr>
          </a:p>
        </p:txBody>
      </p:sp>
      <p:sp>
        <p:nvSpPr>
          <p:cNvPr id="16451" name="Rectangle 67"/>
          <p:cNvSpPr>
            <a:spLocks noChangeArrowheads="1"/>
          </p:cNvSpPr>
          <p:nvPr/>
        </p:nvSpPr>
        <p:spPr bwMode="auto">
          <a:xfrm>
            <a:off x="247650" y="889000"/>
            <a:ext cx="2474913" cy="515938"/>
          </a:xfrm>
          <a:prstGeom prst="rect">
            <a:avLst/>
          </a:prstGeom>
          <a:gradFill rotWithShape="0">
            <a:gsLst>
              <a:gs pos="0">
                <a:srgbClr val="FFFFFF"/>
              </a:gs>
              <a:gs pos="100000">
                <a:srgbClr val="FBD4B4"/>
              </a:gs>
            </a:gsLst>
            <a:lin ang="5400000" scaled="1"/>
          </a:gradFill>
          <a:ln w="12700">
            <a:solidFill>
              <a:srgbClr val="FABF8F"/>
            </a:solidFill>
            <a:miter lim="800000"/>
            <a:headEnd/>
            <a:tailEnd/>
          </a:ln>
          <a:effectLst>
            <a:outerShdw dist="35921" dir="2700000" algn="ctr" rotWithShape="0">
              <a:srgbClr val="974706">
                <a:alpha val="50000"/>
              </a:srgbClr>
            </a:outerShdw>
          </a:effectLst>
        </p:spPr>
        <p:txBody>
          <a:bodyPr anchor="ctr"/>
          <a:lstStyle/>
          <a:p>
            <a:pPr>
              <a:spcAft>
                <a:spcPts val="1000"/>
              </a:spcAft>
              <a:defRPr/>
            </a:pPr>
            <a:r>
              <a:rPr lang="en-US" sz="1400" dirty="0">
                <a:latin typeface="Calibri" pitchFamily="34" charset="0"/>
              </a:rPr>
              <a:t>Autonomous Republic of Crimea</a:t>
            </a:r>
            <a:endParaRPr lang="ru-RU" sz="1400" dirty="0">
              <a:latin typeface="Arial" pitchFamily="34" charset="0"/>
            </a:endParaRPr>
          </a:p>
        </p:txBody>
      </p:sp>
      <p:sp>
        <p:nvSpPr>
          <p:cNvPr id="16452" name="Rectangle 68"/>
          <p:cNvSpPr>
            <a:spLocks noChangeArrowheads="1"/>
          </p:cNvSpPr>
          <p:nvPr/>
        </p:nvSpPr>
        <p:spPr bwMode="auto">
          <a:xfrm>
            <a:off x="3286125" y="889000"/>
            <a:ext cx="2492375" cy="515938"/>
          </a:xfrm>
          <a:prstGeom prst="rect">
            <a:avLst/>
          </a:prstGeom>
          <a:gradFill rotWithShape="0">
            <a:gsLst>
              <a:gs pos="0">
                <a:srgbClr val="FFFFFF"/>
              </a:gs>
              <a:gs pos="100000">
                <a:srgbClr val="FBD4B4"/>
              </a:gs>
            </a:gsLst>
            <a:lin ang="5400000" scaled="1"/>
          </a:gradFill>
          <a:ln w="12700">
            <a:solidFill>
              <a:srgbClr val="FABF8F"/>
            </a:solidFill>
            <a:miter lim="800000"/>
            <a:headEnd/>
            <a:tailEnd/>
          </a:ln>
          <a:effectLst>
            <a:outerShdw dist="35921" dir="2700000" algn="ctr" rotWithShape="0">
              <a:srgbClr val="974706">
                <a:alpha val="50000"/>
              </a:srgbClr>
            </a:outerShdw>
          </a:effectLst>
        </p:spPr>
        <p:txBody>
          <a:bodyPr anchor="ctr"/>
          <a:lstStyle/>
          <a:p>
            <a:pPr>
              <a:spcAft>
                <a:spcPts val="1000"/>
              </a:spcAft>
              <a:defRPr/>
            </a:pPr>
            <a:r>
              <a:rPr lang="en-US" sz="1400" dirty="0">
                <a:latin typeface="Calibri" pitchFamily="34" charset="0"/>
              </a:rPr>
              <a:t>Regions (oblasts)</a:t>
            </a:r>
            <a:endParaRPr lang="ru-RU" sz="1400" dirty="0">
              <a:latin typeface="Arial" pitchFamily="34" charset="0"/>
            </a:endParaRPr>
          </a:p>
        </p:txBody>
      </p:sp>
      <p:sp>
        <p:nvSpPr>
          <p:cNvPr id="16453" name="Rectangle 69"/>
          <p:cNvSpPr>
            <a:spLocks noChangeArrowheads="1"/>
          </p:cNvSpPr>
          <p:nvPr/>
        </p:nvSpPr>
        <p:spPr bwMode="auto">
          <a:xfrm>
            <a:off x="6397625" y="873125"/>
            <a:ext cx="2487613" cy="531813"/>
          </a:xfrm>
          <a:prstGeom prst="rect">
            <a:avLst/>
          </a:prstGeom>
          <a:gradFill rotWithShape="0">
            <a:gsLst>
              <a:gs pos="0">
                <a:srgbClr val="FFFFFF"/>
              </a:gs>
              <a:gs pos="100000">
                <a:srgbClr val="FBD4B4"/>
              </a:gs>
            </a:gsLst>
            <a:lin ang="5400000" scaled="1"/>
          </a:gradFill>
          <a:ln w="12700">
            <a:solidFill>
              <a:srgbClr val="FABF8F"/>
            </a:solidFill>
            <a:miter lim="800000"/>
            <a:headEnd/>
            <a:tailEnd/>
          </a:ln>
          <a:effectLst>
            <a:outerShdw dist="35921" dir="2700000" algn="ctr" rotWithShape="0">
              <a:srgbClr val="974706">
                <a:alpha val="50000"/>
              </a:srgbClr>
            </a:outerShdw>
          </a:effectLst>
        </p:spPr>
        <p:txBody>
          <a:bodyPr anchor="ctr"/>
          <a:lstStyle/>
          <a:p>
            <a:pPr>
              <a:spcAft>
                <a:spcPts val="0"/>
              </a:spcAft>
              <a:defRPr/>
            </a:pPr>
            <a:r>
              <a:rPr lang="en-US" sz="1400" dirty="0">
                <a:latin typeface="Calibri" pitchFamily="34" charset="0"/>
              </a:rPr>
              <a:t>Municipalities </a:t>
            </a:r>
          </a:p>
          <a:p>
            <a:pPr>
              <a:spcAft>
                <a:spcPts val="0"/>
              </a:spcAft>
              <a:defRPr/>
            </a:pPr>
            <a:r>
              <a:rPr lang="en-US" sz="1400" dirty="0">
                <a:latin typeface="Calibri" pitchFamily="34" charset="0"/>
              </a:rPr>
              <a:t>(cities with special status) </a:t>
            </a:r>
          </a:p>
          <a:p>
            <a:pPr>
              <a:spcAft>
                <a:spcPts val="0"/>
              </a:spcAft>
              <a:defRPr/>
            </a:pPr>
            <a:r>
              <a:rPr lang="en-US" sz="1400" dirty="0">
                <a:latin typeface="Calibri" pitchFamily="34" charset="0"/>
              </a:rPr>
              <a:t>Kyiv and Sevastopol</a:t>
            </a:r>
            <a:endParaRPr lang="ru-RU" sz="1400" dirty="0">
              <a:latin typeface="Arial" pitchFamily="34" charset="0"/>
            </a:endParaRPr>
          </a:p>
        </p:txBody>
      </p:sp>
      <p:sp>
        <p:nvSpPr>
          <p:cNvPr id="16454" name="Rectangle 70"/>
          <p:cNvSpPr>
            <a:spLocks noChangeArrowheads="1"/>
          </p:cNvSpPr>
          <p:nvPr/>
        </p:nvSpPr>
        <p:spPr bwMode="auto">
          <a:xfrm>
            <a:off x="1600200" y="1762125"/>
            <a:ext cx="1543050" cy="506413"/>
          </a:xfrm>
          <a:prstGeom prst="rect">
            <a:avLst/>
          </a:prstGeom>
          <a:gradFill rotWithShape="0">
            <a:gsLst>
              <a:gs pos="0">
                <a:srgbClr val="FFFFFF"/>
              </a:gs>
              <a:gs pos="100000">
                <a:srgbClr val="FBD4B4"/>
              </a:gs>
            </a:gsLst>
            <a:lin ang="5400000" scaled="1"/>
          </a:gradFill>
          <a:ln w="12700">
            <a:solidFill>
              <a:srgbClr val="FABF8F"/>
            </a:solidFill>
            <a:miter lim="800000"/>
            <a:headEnd/>
            <a:tailEnd/>
          </a:ln>
          <a:effectLst>
            <a:outerShdw dist="35921" dir="2700000" algn="ctr" rotWithShape="0">
              <a:srgbClr val="974706">
                <a:alpha val="50000"/>
              </a:srgbClr>
            </a:outerShdw>
          </a:effectLst>
        </p:spPr>
        <p:txBody>
          <a:bodyPr anchor="ctr"/>
          <a:lstStyle/>
          <a:p>
            <a:pPr>
              <a:spcAft>
                <a:spcPts val="0"/>
              </a:spcAft>
              <a:defRPr/>
            </a:pPr>
            <a:r>
              <a:rPr lang="en-US" sz="1200" dirty="0">
                <a:latin typeface="Arial" pitchFamily="34" charset="0"/>
                <a:cs typeface="Arial" pitchFamily="34" charset="0"/>
              </a:rPr>
              <a:t>Cities of republican status</a:t>
            </a:r>
            <a:endParaRPr lang="ru-RU" sz="1200" dirty="0">
              <a:latin typeface="Arial" pitchFamily="34" charset="0"/>
              <a:cs typeface="Arial" pitchFamily="34" charset="0"/>
            </a:endParaRPr>
          </a:p>
        </p:txBody>
      </p:sp>
      <p:sp>
        <p:nvSpPr>
          <p:cNvPr id="16455" name="Rectangle 71"/>
          <p:cNvSpPr>
            <a:spLocks noChangeArrowheads="1"/>
          </p:cNvSpPr>
          <p:nvPr/>
        </p:nvSpPr>
        <p:spPr bwMode="auto">
          <a:xfrm>
            <a:off x="3286125" y="1785938"/>
            <a:ext cx="1163638" cy="438150"/>
          </a:xfrm>
          <a:prstGeom prst="rect">
            <a:avLst/>
          </a:prstGeom>
          <a:gradFill rotWithShape="0">
            <a:gsLst>
              <a:gs pos="0">
                <a:srgbClr val="FFFFFF"/>
              </a:gs>
              <a:gs pos="100000">
                <a:srgbClr val="FBD4B4"/>
              </a:gs>
            </a:gsLst>
            <a:lin ang="5400000" scaled="1"/>
          </a:gradFill>
          <a:ln w="12700">
            <a:solidFill>
              <a:srgbClr val="FABF8F"/>
            </a:solidFill>
            <a:miter lim="800000"/>
            <a:headEnd/>
            <a:tailEnd/>
          </a:ln>
          <a:effectLst>
            <a:outerShdw dist="35921" dir="2700000" algn="ctr" rotWithShape="0">
              <a:srgbClr val="974706">
                <a:alpha val="50000"/>
              </a:srgbClr>
            </a:outerShdw>
          </a:effectLst>
        </p:spPr>
        <p:txBody>
          <a:bodyPr anchor="ctr"/>
          <a:lstStyle/>
          <a:p>
            <a:pPr>
              <a:spcAft>
                <a:spcPts val="1000"/>
              </a:spcAft>
              <a:defRPr/>
            </a:pPr>
            <a:r>
              <a:rPr lang="en-US" sz="1200" dirty="0" err="1">
                <a:latin typeface="Arial" pitchFamily="34" charset="0"/>
                <a:cs typeface="Arial" pitchFamily="34" charset="0"/>
              </a:rPr>
              <a:t>Rayons</a:t>
            </a:r>
            <a:endParaRPr lang="ru-RU" sz="1200" dirty="0">
              <a:latin typeface="Arial" pitchFamily="34" charset="0"/>
              <a:cs typeface="Arial" pitchFamily="34" charset="0"/>
            </a:endParaRPr>
          </a:p>
        </p:txBody>
      </p:sp>
      <p:sp>
        <p:nvSpPr>
          <p:cNvPr id="16456" name="Rectangle 72"/>
          <p:cNvSpPr>
            <a:spLocks noChangeArrowheads="1"/>
          </p:cNvSpPr>
          <p:nvPr/>
        </p:nvSpPr>
        <p:spPr bwMode="auto">
          <a:xfrm>
            <a:off x="7062788" y="1762125"/>
            <a:ext cx="1163637" cy="438150"/>
          </a:xfrm>
          <a:prstGeom prst="rect">
            <a:avLst/>
          </a:prstGeom>
          <a:gradFill rotWithShape="0">
            <a:gsLst>
              <a:gs pos="0">
                <a:srgbClr val="FFFFFF"/>
              </a:gs>
              <a:gs pos="100000">
                <a:srgbClr val="FBD4B4"/>
              </a:gs>
            </a:gsLst>
            <a:lin ang="5400000" scaled="1"/>
          </a:gradFill>
          <a:ln w="12700">
            <a:solidFill>
              <a:srgbClr val="FABF8F"/>
            </a:solidFill>
            <a:miter lim="800000"/>
            <a:headEnd/>
            <a:tailEnd/>
          </a:ln>
          <a:effectLst>
            <a:outerShdw dist="35921" dir="2700000" algn="ctr" rotWithShape="0">
              <a:srgbClr val="974706">
                <a:alpha val="50000"/>
              </a:srgbClr>
            </a:outerShdw>
          </a:effectLst>
        </p:spPr>
        <p:txBody>
          <a:bodyPr anchor="ctr"/>
          <a:lstStyle/>
          <a:p>
            <a:pPr>
              <a:spcAft>
                <a:spcPts val="1000"/>
              </a:spcAft>
              <a:defRPr/>
            </a:pPr>
            <a:r>
              <a:rPr lang="en-US" sz="1200" dirty="0">
                <a:latin typeface="Arial" pitchFamily="34" charset="0"/>
                <a:cs typeface="Arial" pitchFamily="34" charset="0"/>
              </a:rPr>
              <a:t>City districts</a:t>
            </a:r>
            <a:endParaRPr lang="ru-RU" sz="1200" dirty="0">
              <a:latin typeface="Arial" pitchFamily="34" charset="0"/>
              <a:cs typeface="Arial" pitchFamily="34" charset="0"/>
            </a:endParaRPr>
          </a:p>
        </p:txBody>
      </p:sp>
      <p:sp>
        <p:nvSpPr>
          <p:cNvPr id="16457" name="Rectangle 73"/>
          <p:cNvSpPr>
            <a:spLocks noChangeArrowheads="1"/>
          </p:cNvSpPr>
          <p:nvPr/>
        </p:nvSpPr>
        <p:spPr bwMode="auto">
          <a:xfrm>
            <a:off x="4670425" y="1762125"/>
            <a:ext cx="1687513" cy="506413"/>
          </a:xfrm>
          <a:prstGeom prst="rect">
            <a:avLst/>
          </a:prstGeom>
          <a:gradFill rotWithShape="0">
            <a:gsLst>
              <a:gs pos="0">
                <a:srgbClr val="FFFFFF"/>
              </a:gs>
              <a:gs pos="100000">
                <a:srgbClr val="FBD4B4"/>
              </a:gs>
            </a:gsLst>
            <a:lin ang="5400000" scaled="1"/>
          </a:gradFill>
          <a:ln w="12700">
            <a:solidFill>
              <a:srgbClr val="FABF8F"/>
            </a:solidFill>
            <a:miter lim="800000"/>
            <a:headEnd/>
            <a:tailEnd/>
          </a:ln>
          <a:effectLst>
            <a:outerShdw dist="35921" dir="2700000" algn="ctr" rotWithShape="0">
              <a:srgbClr val="974706">
                <a:alpha val="50000"/>
              </a:srgbClr>
            </a:outerShdw>
          </a:effectLst>
        </p:spPr>
        <p:txBody>
          <a:bodyPr anchor="ctr"/>
          <a:lstStyle/>
          <a:p>
            <a:pPr>
              <a:spcAft>
                <a:spcPts val="0"/>
              </a:spcAft>
              <a:defRPr/>
            </a:pPr>
            <a:r>
              <a:rPr lang="en-US" sz="1200" dirty="0">
                <a:latin typeface="Arial" pitchFamily="34" charset="0"/>
                <a:cs typeface="Arial" pitchFamily="34" charset="0"/>
              </a:rPr>
              <a:t>Cities of </a:t>
            </a:r>
            <a:r>
              <a:rPr lang="en-US" sz="1200" dirty="0">
                <a:latin typeface="Arial" pitchFamily="34" charset="0"/>
                <a:cs typeface="Arial" pitchFamily="34" charset="0"/>
              </a:rPr>
              <a:t>regional </a:t>
            </a:r>
            <a:r>
              <a:rPr lang="en-US" sz="1200" dirty="0">
                <a:latin typeface="Arial" pitchFamily="34" charset="0"/>
                <a:cs typeface="Arial" pitchFamily="34" charset="0"/>
              </a:rPr>
              <a:t>(oblast) status</a:t>
            </a:r>
            <a:endParaRPr lang="ru-RU" sz="1200" dirty="0">
              <a:latin typeface="Arial" pitchFamily="34" charset="0"/>
              <a:cs typeface="Arial" pitchFamily="34" charset="0"/>
            </a:endParaRPr>
          </a:p>
        </p:txBody>
      </p:sp>
      <p:sp>
        <p:nvSpPr>
          <p:cNvPr id="16458" name="Rectangle 74"/>
          <p:cNvSpPr>
            <a:spLocks noChangeArrowheads="1"/>
          </p:cNvSpPr>
          <p:nvPr/>
        </p:nvSpPr>
        <p:spPr bwMode="auto">
          <a:xfrm rot="16200000">
            <a:off x="-179388" y="3214688"/>
            <a:ext cx="1647825" cy="400050"/>
          </a:xfrm>
          <a:prstGeom prst="rect">
            <a:avLst/>
          </a:prstGeom>
          <a:gradFill rotWithShape="0">
            <a:gsLst>
              <a:gs pos="0">
                <a:srgbClr val="FFFFFF"/>
              </a:gs>
              <a:gs pos="100000">
                <a:srgbClr val="FBD4B4"/>
              </a:gs>
            </a:gsLst>
            <a:lin ang="5400000" scaled="1"/>
          </a:gradFill>
          <a:ln w="12700">
            <a:solidFill>
              <a:srgbClr val="FABF8F"/>
            </a:solidFill>
            <a:miter lim="800000"/>
            <a:headEnd/>
            <a:tailEnd/>
          </a:ln>
          <a:effectLst>
            <a:outerShdw dist="35921" dir="2700000" algn="ctr" rotWithShape="0">
              <a:srgbClr val="974706">
                <a:alpha val="50000"/>
              </a:srgbClr>
            </a:outerShdw>
          </a:effectLst>
        </p:spPr>
        <p:txBody>
          <a:bodyPr/>
          <a:lstStyle/>
          <a:p>
            <a:pPr algn="l">
              <a:spcAft>
                <a:spcPts val="1000"/>
              </a:spcAft>
              <a:defRPr/>
            </a:pPr>
            <a:r>
              <a:rPr lang="en-US" sz="1100" dirty="0">
                <a:latin typeface="Calibri" pitchFamily="34" charset="0"/>
              </a:rPr>
              <a:t>Rural settlement</a:t>
            </a:r>
            <a:endParaRPr lang="ru-RU" dirty="0">
              <a:latin typeface="Arial" pitchFamily="34" charset="0"/>
            </a:endParaRPr>
          </a:p>
        </p:txBody>
      </p:sp>
      <p:sp>
        <p:nvSpPr>
          <p:cNvPr id="16460" name="Rectangle 76"/>
          <p:cNvSpPr>
            <a:spLocks noChangeArrowheads="1"/>
          </p:cNvSpPr>
          <p:nvPr/>
        </p:nvSpPr>
        <p:spPr bwMode="auto">
          <a:xfrm rot="16200000">
            <a:off x="1096169" y="3239294"/>
            <a:ext cx="1647825" cy="350837"/>
          </a:xfrm>
          <a:prstGeom prst="rect">
            <a:avLst/>
          </a:prstGeom>
          <a:gradFill rotWithShape="0">
            <a:gsLst>
              <a:gs pos="0">
                <a:srgbClr val="FFFFFF"/>
              </a:gs>
              <a:gs pos="100000">
                <a:srgbClr val="FBD4B4"/>
              </a:gs>
            </a:gsLst>
            <a:lin ang="5400000" scaled="1"/>
          </a:gradFill>
          <a:ln w="12700">
            <a:solidFill>
              <a:srgbClr val="FABF8F"/>
            </a:solidFill>
            <a:miter lim="800000"/>
            <a:headEnd/>
            <a:tailEnd/>
          </a:ln>
          <a:effectLst>
            <a:outerShdw dist="35921" dir="2700000" algn="ctr" rotWithShape="0">
              <a:srgbClr val="974706">
                <a:alpha val="50000"/>
              </a:srgbClr>
            </a:outerShdw>
          </a:effectLst>
        </p:spPr>
        <p:txBody>
          <a:bodyPr/>
          <a:lstStyle/>
          <a:p>
            <a:pPr algn="l">
              <a:spcAft>
                <a:spcPts val="1000"/>
              </a:spcAft>
              <a:defRPr/>
            </a:pPr>
            <a:r>
              <a:rPr lang="en-US" sz="1100" dirty="0">
                <a:latin typeface="Calibri" pitchFamily="34" charset="0"/>
              </a:rPr>
              <a:t>Village</a:t>
            </a:r>
            <a:endParaRPr lang="ru-RU" dirty="0">
              <a:latin typeface="Arial" pitchFamily="34" charset="0"/>
            </a:endParaRPr>
          </a:p>
        </p:txBody>
      </p:sp>
      <p:sp>
        <p:nvSpPr>
          <p:cNvPr id="16461" name="Rectangle 77"/>
          <p:cNvSpPr>
            <a:spLocks noChangeArrowheads="1"/>
          </p:cNvSpPr>
          <p:nvPr/>
        </p:nvSpPr>
        <p:spPr bwMode="auto">
          <a:xfrm rot="16200000">
            <a:off x="1369219" y="3342481"/>
            <a:ext cx="1647825" cy="328613"/>
          </a:xfrm>
          <a:prstGeom prst="rect">
            <a:avLst/>
          </a:prstGeom>
          <a:gradFill rotWithShape="0">
            <a:gsLst>
              <a:gs pos="0">
                <a:srgbClr val="FFFFFF"/>
              </a:gs>
              <a:gs pos="100000">
                <a:srgbClr val="FBD4B4"/>
              </a:gs>
            </a:gsLst>
            <a:lin ang="5400000" scaled="1"/>
          </a:gradFill>
          <a:ln w="12700">
            <a:solidFill>
              <a:srgbClr val="FABF8F"/>
            </a:solidFill>
            <a:miter lim="800000"/>
            <a:headEnd/>
            <a:tailEnd/>
          </a:ln>
          <a:effectLst>
            <a:outerShdw dist="35921" dir="2700000" algn="ctr" rotWithShape="0">
              <a:srgbClr val="974706">
                <a:alpha val="50000"/>
              </a:srgbClr>
            </a:outerShdw>
          </a:effectLst>
        </p:spPr>
        <p:txBody>
          <a:bodyPr/>
          <a:lstStyle/>
          <a:p>
            <a:pPr algn="l">
              <a:spcAft>
                <a:spcPts val="1000"/>
              </a:spcAft>
              <a:defRPr/>
            </a:pPr>
            <a:r>
              <a:rPr lang="en-US" sz="1100" dirty="0">
                <a:latin typeface="Calibri" pitchFamily="34" charset="0"/>
              </a:rPr>
              <a:t>Rural settlement</a:t>
            </a:r>
            <a:endParaRPr lang="ru-RU" dirty="0">
              <a:latin typeface="Arial" pitchFamily="34" charset="0"/>
            </a:endParaRPr>
          </a:p>
        </p:txBody>
      </p:sp>
      <p:sp>
        <p:nvSpPr>
          <p:cNvPr id="16462" name="Rectangle 78"/>
          <p:cNvSpPr>
            <a:spLocks noChangeArrowheads="1"/>
          </p:cNvSpPr>
          <p:nvPr/>
        </p:nvSpPr>
        <p:spPr bwMode="auto">
          <a:xfrm rot="16200000">
            <a:off x="1770856" y="3352007"/>
            <a:ext cx="1647825" cy="541338"/>
          </a:xfrm>
          <a:prstGeom prst="rect">
            <a:avLst/>
          </a:prstGeom>
          <a:gradFill rotWithShape="0">
            <a:gsLst>
              <a:gs pos="0">
                <a:srgbClr val="FFFFFF"/>
              </a:gs>
              <a:gs pos="100000">
                <a:srgbClr val="FBD4B4"/>
              </a:gs>
            </a:gsLst>
            <a:lin ang="5400000" scaled="1"/>
          </a:gradFill>
          <a:ln w="12700">
            <a:solidFill>
              <a:srgbClr val="FABF8F"/>
            </a:solidFill>
            <a:miter lim="800000"/>
            <a:headEnd/>
            <a:tailEnd/>
          </a:ln>
          <a:effectLst>
            <a:outerShdw dist="35921" dir="2700000" algn="ctr" rotWithShape="0">
              <a:srgbClr val="974706">
                <a:alpha val="50000"/>
              </a:srgbClr>
            </a:outerShdw>
          </a:effectLst>
        </p:spPr>
        <p:txBody>
          <a:bodyPr/>
          <a:lstStyle/>
          <a:p>
            <a:pPr algn="l">
              <a:spcAft>
                <a:spcPts val="1000"/>
              </a:spcAft>
              <a:defRPr/>
            </a:pPr>
            <a:r>
              <a:rPr lang="en-US" sz="1100" dirty="0">
                <a:latin typeface="Calibri" pitchFamily="34" charset="0"/>
              </a:rPr>
              <a:t>City of Rayon status</a:t>
            </a:r>
            <a:endParaRPr lang="ru-RU" sz="1100" dirty="0">
              <a:latin typeface="Arial" pitchFamily="34" charset="0"/>
            </a:endParaRPr>
          </a:p>
        </p:txBody>
      </p:sp>
      <p:sp>
        <p:nvSpPr>
          <p:cNvPr id="16463" name="Rectangle 79"/>
          <p:cNvSpPr>
            <a:spLocks noChangeArrowheads="1"/>
          </p:cNvSpPr>
          <p:nvPr/>
        </p:nvSpPr>
        <p:spPr bwMode="auto">
          <a:xfrm rot="16200000">
            <a:off x="2143125" y="3500438"/>
            <a:ext cx="1785938" cy="500062"/>
          </a:xfrm>
          <a:prstGeom prst="rect">
            <a:avLst/>
          </a:prstGeom>
          <a:gradFill rotWithShape="0">
            <a:gsLst>
              <a:gs pos="0">
                <a:srgbClr val="FFFFFF"/>
              </a:gs>
              <a:gs pos="100000">
                <a:srgbClr val="FBD4B4"/>
              </a:gs>
            </a:gsLst>
            <a:lin ang="5400000" scaled="1"/>
          </a:gradFill>
          <a:ln w="12700">
            <a:solidFill>
              <a:srgbClr val="FABF8F"/>
            </a:solidFill>
            <a:miter lim="800000"/>
            <a:headEnd/>
            <a:tailEnd/>
          </a:ln>
          <a:effectLst>
            <a:outerShdw dist="35921" dir="2700000" algn="ctr" rotWithShape="0">
              <a:srgbClr val="974706">
                <a:alpha val="50000"/>
              </a:srgbClr>
            </a:outerShdw>
          </a:effectLst>
        </p:spPr>
        <p:txBody>
          <a:bodyPr/>
          <a:lstStyle/>
          <a:p>
            <a:pPr algn="l">
              <a:spcAft>
                <a:spcPts val="1000"/>
              </a:spcAft>
              <a:defRPr/>
            </a:pPr>
            <a:r>
              <a:rPr lang="en-US" sz="1100" dirty="0">
                <a:latin typeface="Calibri" pitchFamily="34" charset="0"/>
              </a:rPr>
              <a:t>City districts</a:t>
            </a:r>
            <a:endParaRPr lang="ru-RU" dirty="0">
              <a:latin typeface="Arial" pitchFamily="34" charset="0"/>
            </a:endParaRPr>
          </a:p>
        </p:txBody>
      </p:sp>
      <p:sp>
        <p:nvSpPr>
          <p:cNvPr id="16464" name="Rectangle 80"/>
          <p:cNvSpPr>
            <a:spLocks noChangeArrowheads="1"/>
          </p:cNvSpPr>
          <p:nvPr/>
        </p:nvSpPr>
        <p:spPr bwMode="auto">
          <a:xfrm rot="16200000">
            <a:off x="2813844" y="3218656"/>
            <a:ext cx="1647825" cy="392113"/>
          </a:xfrm>
          <a:prstGeom prst="rect">
            <a:avLst/>
          </a:prstGeom>
          <a:gradFill rotWithShape="0">
            <a:gsLst>
              <a:gs pos="0">
                <a:srgbClr val="FFFFFF"/>
              </a:gs>
              <a:gs pos="100000">
                <a:srgbClr val="FBD4B4"/>
              </a:gs>
            </a:gsLst>
            <a:lin ang="5400000" scaled="1"/>
          </a:gradFill>
          <a:ln w="12700">
            <a:solidFill>
              <a:srgbClr val="FABF8F"/>
            </a:solidFill>
            <a:miter lim="800000"/>
            <a:headEnd/>
            <a:tailEnd/>
          </a:ln>
          <a:effectLst>
            <a:outerShdw dist="35921" dir="2700000" algn="ctr" rotWithShape="0">
              <a:srgbClr val="974706">
                <a:alpha val="50000"/>
              </a:srgbClr>
            </a:outerShdw>
          </a:effectLst>
        </p:spPr>
        <p:txBody>
          <a:bodyPr/>
          <a:lstStyle/>
          <a:p>
            <a:pPr algn="l">
              <a:spcAft>
                <a:spcPts val="1000"/>
              </a:spcAft>
              <a:defRPr/>
            </a:pPr>
            <a:r>
              <a:rPr lang="en-US" sz="1100" dirty="0">
                <a:latin typeface="Calibri" pitchFamily="34" charset="0"/>
              </a:rPr>
              <a:t>Village</a:t>
            </a:r>
            <a:endParaRPr lang="ru-RU" dirty="0">
              <a:latin typeface="Arial" pitchFamily="34" charset="0"/>
            </a:endParaRPr>
          </a:p>
        </p:txBody>
      </p:sp>
      <p:sp>
        <p:nvSpPr>
          <p:cNvPr id="16465" name="Rectangle 81"/>
          <p:cNvSpPr>
            <a:spLocks noChangeArrowheads="1"/>
          </p:cNvSpPr>
          <p:nvPr/>
        </p:nvSpPr>
        <p:spPr bwMode="auto">
          <a:xfrm rot="16200000">
            <a:off x="3180556" y="3291682"/>
            <a:ext cx="1647825" cy="430212"/>
          </a:xfrm>
          <a:prstGeom prst="rect">
            <a:avLst/>
          </a:prstGeom>
          <a:gradFill rotWithShape="0">
            <a:gsLst>
              <a:gs pos="0">
                <a:srgbClr val="FFFFFF"/>
              </a:gs>
              <a:gs pos="100000">
                <a:srgbClr val="FBD4B4"/>
              </a:gs>
            </a:gsLst>
            <a:lin ang="5400000" scaled="1"/>
          </a:gradFill>
          <a:ln w="12700">
            <a:solidFill>
              <a:srgbClr val="FABF8F"/>
            </a:solidFill>
            <a:miter lim="800000"/>
            <a:headEnd/>
            <a:tailEnd/>
          </a:ln>
          <a:effectLst>
            <a:outerShdw dist="35921" dir="2700000" algn="ctr" rotWithShape="0">
              <a:srgbClr val="974706">
                <a:alpha val="50000"/>
              </a:srgbClr>
            </a:outerShdw>
          </a:effectLst>
        </p:spPr>
        <p:txBody>
          <a:bodyPr/>
          <a:lstStyle/>
          <a:p>
            <a:pPr algn="l">
              <a:spcAft>
                <a:spcPts val="1000"/>
              </a:spcAft>
              <a:defRPr/>
            </a:pPr>
            <a:r>
              <a:rPr lang="en-US" sz="1100" dirty="0">
                <a:latin typeface="Calibri" pitchFamily="34" charset="0"/>
              </a:rPr>
              <a:t>Rural settlement</a:t>
            </a:r>
            <a:endParaRPr lang="ru-RU" sz="1100" dirty="0">
              <a:latin typeface="Arial" pitchFamily="34" charset="0"/>
            </a:endParaRPr>
          </a:p>
        </p:txBody>
      </p:sp>
      <p:sp>
        <p:nvSpPr>
          <p:cNvPr id="16466" name="Rectangle 82"/>
          <p:cNvSpPr>
            <a:spLocks noChangeArrowheads="1"/>
          </p:cNvSpPr>
          <p:nvPr/>
        </p:nvSpPr>
        <p:spPr bwMode="auto">
          <a:xfrm rot="16200000">
            <a:off x="3555206" y="3394870"/>
            <a:ext cx="1647825" cy="455612"/>
          </a:xfrm>
          <a:prstGeom prst="rect">
            <a:avLst/>
          </a:prstGeom>
          <a:gradFill rotWithShape="0">
            <a:gsLst>
              <a:gs pos="0">
                <a:srgbClr val="FFFFFF"/>
              </a:gs>
              <a:gs pos="100000">
                <a:srgbClr val="FBD4B4"/>
              </a:gs>
            </a:gsLst>
            <a:lin ang="5400000" scaled="1"/>
          </a:gradFill>
          <a:ln w="12700">
            <a:solidFill>
              <a:srgbClr val="FABF8F"/>
            </a:solidFill>
            <a:miter lim="800000"/>
            <a:headEnd/>
            <a:tailEnd/>
          </a:ln>
          <a:effectLst>
            <a:outerShdw dist="35921" dir="2700000" algn="ctr" rotWithShape="0">
              <a:srgbClr val="974706">
                <a:alpha val="50000"/>
              </a:srgbClr>
            </a:outerShdw>
          </a:effectLst>
        </p:spPr>
        <p:txBody>
          <a:bodyPr/>
          <a:lstStyle/>
          <a:p>
            <a:pPr algn="l">
              <a:spcAft>
                <a:spcPts val="1000"/>
              </a:spcAft>
              <a:defRPr/>
            </a:pPr>
            <a:r>
              <a:rPr lang="en-US" sz="1100" dirty="0">
                <a:latin typeface="Calibri" pitchFamily="34" charset="0"/>
              </a:rPr>
              <a:t>City of Rayon status</a:t>
            </a:r>
            <a:endParaRPr lang="ru-RU" sz="1100" dirty="0">
              <a:latin typeface="Arial" pitchFamily="34" charset="0"/>
            </a:endParaRPr>
          </a:p>
        </p:txBody>
      </p:sp>
      <p:sp>
        <p:nvSpPr>
          <p:cNvPr id="16467" name="Rectangle 83"/>
          <p:cNvSpPr>
            <a:spLocks noChangeArrowheads="1"/>
          </p:cNvSpPr>
          <p:nvPr/>
        </p:nvSpPr>
        <p:spPr bwMode="auto">
          <a:xfrm rot="16200000">
            <a:off x="4080669" y="3239294"/>
            <a:ext cx="1647825" cy="350837"/>
          </a:xfrm>
          <a:prstGeom prst="rect">
            <a:avLst/>
          </a:prstGeom>
          <a:gradFill rotWithShape="0">
            <a:gsLst>
              <a:gs pos="0">
                <a:srgbClr val="FFFFFF"/>
              </a:gs>
              <a:gs pos="100000">
                <a:srgbClr val="FBD4B4"/>
              </a:gs>
            </a:gsLst>
            <a:lin ang="5400000" scaled="1"/>
          </a:gradFill>
          <a:ln w="12700">
            <a:solidFill>
              <a:srgbClr val="FABF8F"/>
            </a:solidFill>
            <a:miter lim="800000"/>
            <a:headEnd/>
            <a:tailEnd/>
          </a:ln>
          <a:effectLst>
            <a:outerShdw dist="35921" dir="2700000" algn="ctr" rotWithShape="0">
              <a:srgbClr val="974706">
                <a:alpha val="50000"/>
              </a:srgbClr>
            </a:outerShdw>
          </a:effectLst>
        </p:spPr>
        <p:txBody>
          <a:bodyPr/>
          <a:lstStyle/>
          <a:p>
            <a:pPr algn="l">
              <a:spcAft>
                <a:spcPts val="1000"/>
              </a:spcAft>
              <a:defRPr/>
            </a:pPr>
            <a:r>
              <a:rPr lang="en-US" sz="1100" dirty="0">
                <a:latin typeface="Calibri" pitchFamily="34" charset="0"/>
              </a:rPr>
              <a:t>Village</a:t>
            </a:r>
            <a:endParaRPr lang="ru-RU" dirty="0">
              <a:latin typeface="Arial" pitchFamily="34" charset="0"/>
            </a:endParaRPr>
          </a:p>
        </p:txBody>
      </p:sp>
      <p:sp>
        <p:nvSpPr>
          <p:cNvPr id="16468" name="Rectangle 84"/>
          <p:cNvSpPr>
            <a:spLocks noChangeArrowheads="1"/>
          </p:cNvSpPr>
          <p:nvPr/>
        </p:nvSpPr>
        <p:spPr bwMode="auto">
          <a:xfrm rot="16200000">
            <a:off x="4381500" y="3319463"/>
            <a:ext cx="1647825" cy="374650"/>
          </a:xfrm>
          <a:prstGeom prst="rect">
            <a:avLst/>
          </a:prstGeom>
          <a:gradFill rotWithShape="0">
            <a:gsLst>
              <a:gs pos="0">
                <a:srgbClr val="FFFFFF"/>
              </a:gs>
              <a:gs pos="100000">
                <a:srgbClr val="FBD4B4"/>
              </a:gs>
            </a:gsLst>
            <a:lin ang="5400000" scaled="1"/>
          </a:gradFill>
          <a:ln w="12700">
            <a:solidFill>
              <a:srgbClr val="FABF8F"/>
            </a:solidFill>
            <a:miter lim="800000"/>
            <a:headEnd/>
            <a:tailEnd/>
          </a:ln>
          <a:effectLst>
            <a:outerShdw dist="35921" dir="2700000" algn="ctr" rotWithShape="0">
              <a:srgbClr val="974706">
                <a:alpha val="50000"/>
              </a:srgbClr>
            </a:outerShdw>
          </a:effectLst>
        </p:spPr>
        <p:txBody>
          <a:bodyPr/>
          <a:lstStyle/>
          <a:p>
            <a:pPr algn="l">
              <a:spcAft>
                <a:spcPts val="1000"/>
              </a:spcAft>
              <a:defRPr/>
            </a:pPr>
            <a:r>
              <a:rPr lang="en-US" sz="1100" dirty="0">
                <a:latin typeface="Calibri" pitchFamily="34" charset="0"/>
              </a:rPr>
              <a:t>Rural settlement</a:t>
            </a:r>
            <a:endParaRPr lang="ru-RU" sz="1100" dirty="0">
              <a:latin typeface="Arial" pitchFamily="34" charset="0"/>
            </a:endParaRPr>
          </a:p>
        </p:txBody>
      </p:sp>
      <p:sp>
        <p:nvSpPr>
          <p:cNvPr id="16469" name="Rectangle 85"/>
          <p:cNvSpPr>
            <a:spLocks noChangeArrowheads="1"/>
          </p:cNvSpPr>
          <p:nvPr/>
        </p:nvSpPr>
        <p:spPr bwMode="auto">
          <a:xfrm rot="16200000">
            <a:off x="4694237" y="3419476"/>
            <a:ext cx="1647825" cy="406400"/>
          </a:xfrm>
          <a:prstGeom prst="rect">
            <a:avLst/>
          </a:prstGeom>
          <a:gradFill rotWithShape="0">
            <a:gsLst>
              <a:gs pos="0">
                <a:srgbClr val="FFFFFF"/>
              </a:gs>
              <a:gs pos="100000">
                <a:srgbClr val="FBD4B4"/>
              </a:gs>
            </a:gsLst>
            <a:lin ang="5400000" scaled="1"/>
          </a:gradFill>
          <a:ln w="12700">
            <a:solidFill>
              <a:srgbClr val="FABF8F"/>
            </a:solidFill>
            <a:miter lim="800000"/>
            <a:headEnd/>
            <a:tailEnd/>
          </a:ln>
          <a:effectLst>
            <a:outerShdw dist="35921" dir="2700000" algn="ctr" rotWithShape="0">
              <a:srgbClr val="974706">
                <a:alpha val="50000"/>
              </a:srgbClr>
            </a:outerShdw>
          </a:effectLst>
        </p:spPr>
        <p:txBody>
          <a:bodyPr/>
          <a:lstStyle/>
          <a:p>
            <a:pPr algn="l">
              <a:spcAft>
                <a:spcPts val="1000"/>
              </a:spcAft>
              <a:defRPr/>
            </a:pPr>
            <a:r>
              <a:rPr lang="en-US" sz="1100">
                <a:latin typeface="Calibri" pitchFamily="34" charset="0"/>
              </a:rPr>
              <a:t>Rayons </a:t>
            </a:r>
            <a:r>
              <a:rPr lang="ru-RU" sz="1100">
                <a:latin typeface="Calibri" pitchFamily="34" charset="0"/>
              </a:rPr>
              <a:t>*</a:t>
            </a:r>
            <a:endParaRPr lang="ru-RU"/>
          </a:p>
        </p:txBody>
      </p:sp>
      <p:sp>
        <p:nvSpPr>
          <p:cNvPr id="16470" name="Rectangle 86"/>
          <p:cNvSpPr>
            <a:spLocks noChangeArrowheads="1"/>
          </p:cNvSpPr>
          <p:nvPr/>
        </p:nvSpPr>
        <p:spPr bwMode="auto">
          <a:xfrm rot="16200000">
            <a:off x="5064919" y="3458369"/>
            <a:ext cx="1647825" cy="493713"/>
          </a:xfrm>
          <a:prstGeom prst="rect">
            <a:avLst/>
          </a:prstGeom>
          <a:gradFill rotWithShape="0">
            <a:gsLst>
              <a:gs pos="0">
                <a:srgbClr val="FFFFFF"/>
              </a:gs>
              <a:gs pos="100000">
                <a:srgbClr val="FBD4B4"/>
              </a:gs>
            </a:gsLst>
            <a:lin ang="5400000" scaled="1"/>
          </a:gradFill>
          <a:ln w="12700">
            <a:solidFill>
              <a:srgbClr val="FABF8F"/>
            </a:solidFill>
            <a:miter lim="800000"/>
            <a:headEnd/>
            <a:tailEnd/>
          </a:ln>
          <a:effectLst>
            <a:outerShdw dist="35921" dir="2700000" algn="ctr" rotWithShape="0">
              <a:srgbClr val="974706">
                <a:alpha val="50000"/>
              </a:srgbClr>
            </a:outerShdw>
          </a:effectLst>
        </p:spPr>
        <p:txBody>
          <a:bodyPr/>
          <a:lstStyle/>
          <a:p>
            <a:pPr algn="l">
              <a:spcAft>
                <a:spcPts val="1000"/>
              </a:spcAft>
              <a:defRPr/>
            </a:pPr>
            <a:r>
              <a:rPr lang="en-US" sz="1100" dirty="0">
                <a:latin typeface="Calibri" pitchFamily="34" charset="0"/>
              </a:rPr>
              <a:t>City of Rayon status</a:t>
            </a:r>
            <a:endParaRPr lang="ru-RU" sz="1100" dirty="0">
              <a:latin typeface="Arial" pitchFamily="34" charset="0"/>
            </a:endParaRPr>
          </a:p>
        </p:txBody>
      </p:sp>
      <p:sp>
        <p:nvSpPr>
          <p:cNvPr id="16471" name="Rectangle 87"/>
          <p:cNvSpPr>
            <a:spLocks noChangeArrowheads="1"/>
          </p:cNvSpPr>
          <p:nvPr/>
        </p:nvSpPr>
        <p:spPr bwMode="auto">
          <a:xfrm rot="16200000">
            <a:off x="6413500" y="3384551"/>
            <a:ext cx="1647825" cy="349250"/>
          </a:xfrm>
          <a:prstGeom prst="rect">
            <a:avLst/>
          </a:prstGeom>
          <a:gradFill rotWithShape="0">
            <a:gsLst>
              <a:gs pos="0">
                <a:srgbClr val="FFFFFF"/>
              </a:gs>
              <a:gs pos="100000">
                <a:srgbClr val="FBD4B4"/>
              </a:gs>
            </a:gsLst>
            <a:lin ang="5400000" scaled="1"/>
          </a:gradFill>
          <a:ln w="12700">
            <a:solidFill>
              <a:srgbClr val="FABF8F"/>
            </a:solidFill>
            <a:miter lim="800000"/>
            <a:headEnd/>
            <a:tailEnd/>
          </a:ln>
          <a:effectLst>
            <a:outerShdw dist="35921" dir="2700000" algn="ctr" rotWithShape="0">
              <a:srgbClr val="974706">
                <a:alpha val="50000"/>
              </a:srgbClr>
            </a:outerShdw>
          </a:effectLst>
        </p:spPr>
        <p:txBody>
          <a:bodyPr/>
          <a:lstStyle/>
          <a:p>
            <a:pPr algn="l">
              <a:spcAft>
                <a:spcPts val="1000"/>
              </a:spcAft>
              <a:defRPr/>
            </a:pPr>
            <a:r>
              <a:rPr lang="en-US" sz="1100" dirty="0">
                <a:latin typeface="Calibri" pitchFamily="34" charset="0"/>
              </a:rPr>
              <a:t>Village</a:t>
            </a:r>
            <a:endParaRPr lang="ru-RU" dirty="0">
              <a:latin typeface="Arial" pitchFamily="34" charset="0"/>
            </a:endParaRPr>
          </a:p>
        </p:txBody>
      </p:sp>
      <p:sp>
        <p:nvSpPr>
          <p:cNvPr id="16472" name="Rectangle 88"/>
          <p:cNvSpPr>
            <a:spLocks noChangeArrowheads="1"/>
          </p:cNvSpPr>
          <p:nvPr/>
        </p:nvSpPr>
        <p:spPr bwMode="auto">
          <a:xfrm rot="16200000">
            <a:off x="6765131" y="3391695"/>
            <a:ext cx="1647825" cy="461962"/>
          </a:xfrm>
          <a:prstGeom prst="rect">
            <a:avLst/>
          </a:prstGeom>
          <a:gradFill rotWithShape="0">
            <a:gsLst>
              <a:gs pos="0">
                <a:srgbClr val="FFFFFF"/>
              </a:gs>
              <a:gs pos="100000">
                <a:srgbClr val="FBD4B4"/>
              </a:gs>
            </a:gsLst>
            <a:lin ang="5400000" scaled="1"/>
          </a:gradFill>
          <a:ln w="12700">
            <a:solidFill>
              <a:srgbClr val="FABF8F"/>
            </a:solidFill>
            <a:miter lim="800000"/>
            <a:headEnd/>
            <a:tailEnd/>
          </a:ln>
          <a:effectLst>
            <a:outerShdw dist="35921" dir="2700000" algn="ctr" rotWithShape="0">
              <a:srgbClr val="974706">
                <a:alpha val="50000"/>
              </a:srgbClr>
            </a:outerShdw>
          </a:effectLst>
        </p:spPr>
        <p:txBody>
          <a:bodyPr/>
          <a:lstStyle/>
          <a:p>
            <a:pPr algn="l">
              <a:spcAft>
                <a:spcPts val="1000"/>
              </a:spcAft>
              <a:defRPr/>
            </a:pPr>
            <a:r>
              <a:rPr lang="en-US" sz="1100" dirty="0">
                <a:latin typeface="Calibri" pitchFamily="34" charset="0"/>
              </a:rPr>
              <a:t>Rural settlement</a:t>
            </a:r>
            <a:endParaRPr lang="ru-RU" sz="1100" dirty="0">
              <a:latin typeface="Arial" pitchFamily="34" charset="0"/>
            </a:endParaRPr>
          </a:p>
        </p:txBody>
      </p:sp>
      <p:sp>
        <p:nvSpPr>
          <p:cNvPr id="16473" name="Rectangle 89"/>
          <p:cNvSpPr>
            <a:spLocks noChangeArrowheads="1"/>
          </p:cNvSpPr>
          <p:nvPr/>
        </p:nvSpPr>
        <p:spPr bwMode="auto">
          <a:xfrm rot="16200000">
            <a:off x="7218362" y="3435351"/>
            <a:ext cx="1647825" cy="539750"/>
          </a:xfrm>
          <a:prstGeom prst="rect">
            <a:avLst/>
          </a:prstGeom>
          <a:gradFill rotWithShape="0">
            <a:gsLst>
              <a:gs pos="0">
                <a:srgbClr val="FFFFFF"/>
              </a:gs>
              <a:gs pos="100000">
                <a:srgbClr val="FBD4B4"/>
              </a:gs>
            </a:gsLst>
            <a:lin ang="5400000" scaled="1"/>
          </a:gradFill>
          <a:ln w="12700">
            <a:solidFill>
              <a:srgbClr val="FABF8F"/>
            </a:solidFill>
            <a:miter lim="800000"/>
            <a:headEnd/>
            <a:tailEnd/>
          </a:ln>
          <a:effectLst>
            <a:outerShdw dist="35921" dir="2700000" algn="ctr" rotWithShape="0">
              <a:srgbClr val="974706">
                <a:alpha val="50000"/>
              </a:srgbClr>
            </a:outerShdw>
          </a:effectLst>
        </p:spPr>
        <p:txBody>
          <a:bodyPr/>
          <a:lstStyle/>
          <a:p>
            <a:pPr algn="l">
              <a:spcAft>
                <a:spcPts val="1000"/>
              </a:spcAft>
              <a:defRPr/>
            </a:pPr>
            <a:r>
              <a:rPr lang="en-US" sz="1100" dirty="0">
                <a:latin typeface="Calibri" pitchFamily="34" charset="0"/>
              </a:rPr>
              <a:t>City of Rayon status</a:t>
            </a:r>
            <a:endParaRPr lang="ru-RU" sz="1100" dirty="0">
              <a:latin typeface="Arial" pitchFamily="34" charset="0"/>
            </a:endParaRPr>
          </a:p>
        </p:txBody>
      </p:sp>
      <p:sp>
        <p:nvSpPr>
          <p:cNvPr id="16474" name="Rectangle 90"/>
          <p:cNvSpPr>
            <a:spLocks noChangeArrowheads="1"/>
          </p:cNvSpPr>
          <p:nvPr/>
        </p:nvSpPr>
        <p:spPr bwMode="auto">
          <a:xfrm rot="16200000">
            <a:off x="5456238" y="3635375"/>
            <a:ext cx="1646237" cy="379413"/>
          </a:xfrm>
          <a:prstGeom prst="rect">
            <a:avLst/>
          </a:prstGeom>
          <a:gradFill rotWithShape="0">
            <a:gsLst>
              <a:gs pos="0">
                <a:srgbClr val="FFFFFF"/>
              </a:gs>
              <a:gs pos="100000">
                <a:srgbClr val="FBD4B4"/>
              </a:gs>
            </a:gsLst>
            <a:lin ang="5400000" scaled="1"/>
          </a:gradFill>
          <a:ln w="12700">
            <a:solidFill>
              <a:srgbClr val="FABF8F"/>
            </a:solidFill>
            <a:miter lim="800000"/>
            <a:headEnd/>
            <a:tailEnd/>
          </a:ln>
          <a:effectLst>
            <a:outerShdw dist="35921" dir="2700000" algn="ctr" rotWithShape="0">
              <a:srgbClr val="974706">
                <a:alpha val="50000"/>
              </a:srgbClr>
            </a:outerShdw>
          </a:effectLst>
        </p:spPr>
        <p:txBody>
          <a:bodyPr/>
          <a:lstStyle/>
          <a:p>
            <a:pPr algn="l">
              <a:spcAft>
                <a:spcPts val="1000"/>
              </a:spcAft>
              <a:defRPr/>
            </a:pPr>
            <a:r>
              <a:rPr lang="en-US" sz="1100" dirty="0">
                <a:latin typeface="Calibri" pitchFamily="34" charset="0"/>
              </a:rPr>
              <a:t>City districts</a:t>
            </a:r>
            <a:endParaRPr lang="ru-RU" sz="1100" dirty="0">
              <a:latin typeface="Arial" pitchFamily="34" charset="0"/>
            </a:endParaRPr>
          </a:p>
        </p:txBody>
      </p:sp>
      <p:sp>
        <p:nvSpPr>
          <p:cNvPr id="16475" name="Rectangle 91"/>
          <p:cNvSpPr>
            <a:spLocks noChangeArrowheads="1"/>
          </p:cNvSpPr>
          <p:nvPr/>
        </p:nvSpPr>
        <p:spPr bwMode="auto">
          <a:xfrm rot="16200000">
            <a:off x="2212181" y="5645945"/>
            <a:ext cx="1647825" cy="500062"/>
          </a:xfrm>
          <a:prstGeom prst="rect">
            <a:avLst/>
          </a:prstGeom>
          <a:gradFill rotWithShape="0">
            <a:gsLst>
              <a:gs pos="0">
                <a:srgbClr val="FFFFFF"/>
              </a:gs>
              <a:gs pos="100000">
                <a:srgbClr val="FBD4B4"/>
              </a:gs>
            </a:gsLst>
            <a:lin ang="5400000" scaled="1"/>
          </a:gradFill>
          <a:ln w="12700">
            <a:solidFill>
              <a:srgbClr val="FABF8F"/>
            </a:solidFill>
            <a:miter lim="800000"/>
            <a:headEnd/>
            <a:tailEnd/>
          </a:ln>
          <a:effectLst>
            <a:outerShdw dist="35921" dir="2700000" algn="ctr" rotWithShape="0">
              <a:srgbClr val="974706">
                <a:alpha val="50000"/>
              </a:srgbClr>
            </a:outerShdw>
          </a:effectLst>
        </p:spPr>
        <p:txBody>
          <a:bodyPr/>
          <a:lstStyle/>
          <a:p>
            <a:pPr algn="l">
              <a:spcAft>
                <a:spcPts val="1000"/>
              </a:spcAft>
              <a:defRPr/>
            </a:pPr>
            <a:r>
              <a:rPr lang="en-US" sz="1100" dirty="0">
                <a:latin typeface="Calibri" pitchFamily="34" charset="0"/>
              </a:rPr>
              <a:t>Rural settlement</a:t>
            </a:r>
            <a:endParaRPr lang="ru-RU" sz="1100" dirty="0">
              <a:latin typeface="Arial" pitchFamily="34" charset="0"/>
            </a:endParaRPr>
          </a:p>
        </p:txBody>
      </p:sp>
      <p:sp>
        <p:nvSpPr>
          <p:cNvPr id="16476" name="Rectangle 92"/>
          <p:cNvSpPr>
            <a:spLocks noChangeArrowheads="1"/>
          </p:cNvSpPr>
          <p:nvPr/>
        </p:nvSpPr>
        <p:spPr bwMode="auto">
          <a:xfrm rot="16200000">
            <a:off x="5071269" y="5528469"/>
            <a:ext cx="1646237" cy="390525"/>
          </a:xfrm>
          <a:prstGeom prst="rect">
            <a:avLst/>
          </a:prstGeom>
          <a:gradFill rotWithShape="0">
            <a:gsLst>
              <a:gs pos="0">
                <a:srgbClr val="FFFFFF"/>
              </a:gs>
              <a:gs pos="100000">
                <a:srgbClr val="FBD4B4"/>
              </a:gs>
            </a:gsLst>
            <a:lin ang="5400000" scaled="1"/>
          </a:gradFill>
          <a:ln w="12700">
            <a:solidFill>
              <a:srgbClr val="FABF8F"/>
            </a:solidFill>
            <a:miter lim="800000"/>
            <a:headEnd/>
            <a:tailEnd/>
          </a:ln>
          <a:effectLst>
            <a:outerShdw dist="35921" dir="2700000" algn="ctr" rotWithShape="0">
              <a:srgbClr val="974706">
                <a:alpha val="50000"/>
              </a:srgbClr>
            </a:outerShdw>
          </a:effectLst>
        </p:spPr>
        <p:txBody>
          <a:bodyPr/>
          <a:lstStyle/>
          <a:p>
            <a:pPr algn="l">
              <a:spcAft>
                <a:spcPts val="1000"/>
              </a:spcAft>
              <a:defRPr/>
            </a:pPr>
            <a:r>
              <a:rPr lang="en-US" sz="1100" dirty="0">
                <a:latin typeface="Calibri" pitchFamily="34" charset="0"/>
              </a:rPr>
              <a:t>Village</a:t>
            </a:r>
            <a:endParaRPr lang="ru-RU" dirty="0">
              <a:latin typeface="Arial" pitchFamily="34" charset="0"/>
            </a:endParaRPr>
          </a:p>
        </p:txBody>
      </p:sp>
      <p:sp>
        <p:nvSpPr>
          <p:cNvPr id="16477" name="Rectangle 93"/>
          <p:cNvSpPr>
            <a:spLocks noChangeArrowheads="1"/>
          </p:cNvSpPr>
          <p:nvPr/>
        </p:nvSpPr>
        <p:spPr bwMode="auto">
          <a:xfrm rot="16200000">
            <a:off x="5431632" y="5636419"/>
            <a:ext cx="1646237" cy="428625"/>
          </a:xfrm>
          <a:prstGeom prst="rect">
            <a:avLst/>
          </a:prstGeom>
          <a:gradFill rotWithShape="0">
            <a:gsLst>
              <a:gs pos="0">
                <a:srgbClr val="FFFFFF"/>
              </a:gs>
              <a:gs pos="100000">
                <a:srgbClr val="FBD4B4"/>
              </a:gs>
            </a:gsLst>
            <a:lin ang="5400000" scaled="1"/>
          </a:gradFill>
          <a:ln w="12700">
            <a:solidFill>
              <a:srgbClr val="FABF8F"/>
            </a:solidFill>
            <a:miter lim="800000"/>
            <a:headEnd/>
            <a:tailEnd/>
          </a:ln>
          <a:effectLst>
            <a:outerShdw dist="35921" dir="2700000" algn="ctr" rotWithShape="0">
              <a:srgbClr val="974706">
                <a:alpha val="50000"/>
              </a:srgbClr>
            </a:outerShdw>
          </a:effectLst>
        </p:spPr>
        <p:txBody>
          <a:bodyPr/>
          <a:lstStyle/>
          <a:p>
            <a:pPr algn="l">
              <a:spcAft>
                <a:spcPts val="1000"/>
              </a:spcAft>
              <a:defRPr/>
            </a:pPr>
            <a:r>
              <a:rPr lang="en-US" sz="1100" dirty="0">
                <a:latin typeface="Calibri" pitchFamily="34" charset="0"/>
              </a:rPr>
              <a:t>Rural settlement</a:t>
            </a:r>
            <a:endParaRPr lang="ru-RU" sz="1100" dirty="0">
              <a:latin typeface="Arial" pitchFamily="34" charset="0"/>
            </a:endParaRPr>
          </a:p>
        </p:txBody>
      </p:sp>
      <p:sp>
        <p:nvSpPr>
          <p:cNvPr id="16478" name="Rectangle 94"/>
          <p:cNvSpPr>
            <a:spLocks noChangeArrowheads="1"/>
          </p:cNvSpPr>
          <p:nvPr/>
        </p:nvSpPr>
        <p:spPr bwMode="auto">
          <a:xfrm rot="16200000">
            <a:off x="5801519" y="5730081"/>
            <a:ext cx="1647825" cy="455613"/>
          </a:xfrm>
          <a:prstGeom prst="rect">
            <a:avLst/>
          </a:prstGeom>
          <a:gradFill rotWithShape="0">
            <a:gsLst>
              <a:gs pos="0">
                <a:srgbClr val="FFFFFF"/>
              </a:gs>
              <a:gs pos="100000">
                <a:srgbClr val="FBD4B4"/>
              </a:gs>
            </a:gsLst>
            <a:lin ang="5400000" scaled="1"/>
          </a:gradFill>
          <a:ln w="12700">
            <a:solidFill>
              <a:srgbClr val="FABF8F"/>
            </a:solidFill>
            <a:miter lim="800000"/>
            <a:headEnd/>
            <a:tailEnd/>
          </a:ln>
          <a:effectLst>
            <a:outerShdw dist="35921" dir="2700000" algn="ctr" rotWithShape="0">
              <a:srgbClr val="974706">
                <a:alpha val="50000"/>
              </a:srgbClr>
            </a:outerShdw>
          </a:effectLst>
        </p:spPr>
        <p:txBody>
          <a:bodyPr/>
          <a:lstStyle/>
          <a:p>
            <a:pPr algn="l">
              <a:spcAft>
                <a:spcPts val="1000"/>
              </a:spcAft>
              <a:defRPr/>
            </a:pPr>
            <a:r>
              <a:rPr lang="en-US" sz="1100" dirty="0">
                <a:latin typeface="Calibri" pitchFamily="34" charset="0"/>
              </a:rPr>
              <a:t>City of Rayon status</a:t>
            </a:r>
            <a:endParaRPr lang="ru-RU" sz="1100" dirty="0">
              <a:latin typeface="Arial" pitchFamily="34" charset="0"/>
            </a:endParaRPr>
          </a:p>
        </p:txBody>
      </p:sp>
      <p:sp>
        <p:nvSpPr>
          <p:cNvPr id="16479" name="Rectangle 95"/>
          <p:cNvSpPr>
            <a:spLocks noChangeArrowheads="1"/>
          </p:cNvSpPr>
          <p:nvPr/>
        </p:nvSpPr>
        <p:spPr bwMode="auto">
          <a:xfrm rot="16200000">
            <a:off x="4193382" y="5655469"/>
            <a:ext cx="1646237" cy="390525"/>
          </a:xfrm>
          <a:prstGeom prst="rect">
            <a:avLst/>
          </a:prstGeom>
          <a:gradFill rotWithShape="0">
            <a:gsLst>
              <a:gs pos="0">
                <a:srgbClr val="FFFFFF"/>
              </a:gs>
              <a:gs pos="100000">
                <a:srgbClr val="FBD4B4"/>
              </a:gs>
            </a:gsLst>
            <a:lin ang="5400000" scaled="1"/>
          </a:gradFill>
          <a:ln w="12700">
            <a:solidFill>
              <a:srgbClr val="FABF8F"/>
            </a:solidFill>
            <a:miter lim="800000"/>
            <a:headEnd/>
            <a:tailEnd/>
          </a:ln>
          <a:effectLst>
            <a:outerShdw dist="35921" dir="2700000" algn="ctr" rotWithShape="0">
              <a:srgbClr val="974706">
                <a:alpha val="50000"/>
              </a:srgbClr>
            </a:outerShdw>
          </a:effectLst>
        </p:spPr>
        <p:txBody>
          <a:bodyPr/>
          <a:lstStyle/>
          <a:p>
            <a:pPr algn="l">
              <a:spcAft>
                <a:spcPts val="1000"/>
              </a:spcAft>
              <a:defRPr/>
            </a:pPr>
            <a:r>
              <a:rPr lang="en-US" sz="1100" dirty="0">
                <a:latin typeface="Calibri" pitchFamily="34" charset="0"/>
              </a:rPr>
              <a:t>Village</a:t>
            </a:r>
            <a:endParaRPr lang="ru-RU" dirty="0">
              <a:latin typeface="Arial" pitchFamily="34" charset="0"/>
            </a:endParaRPr>
          </a:p>
        </p:txBody>
      </p:sp>
      <p:sp>
        <p:nvSpPr>
          <p:cNvPr id="16480" name="Rectangle 96"/>
          <p:cNvSpPr>
            <a:spLocks noChangeArrowheads="1"/>
          </p:cNvSpPr>
          <p:nvPr/>
        </p:nvSpPr>
        <p:spPr bwMode="auto">
          <a:xfrm rot="16200000">
            <a:off x="4538663" y="5743575"/>
            <a:ext cx="1647825" cy="428625"/>
          </a:xfrm>
          <a:prstGeom prst="rect">
            <a:avLst/>
          </a:prstGeom>
          <a:gradFill rotWithShape="0">
            <a:gsLst>
              <a:gs pos="0">
                <a:srgbClr val="FFFFFF"/>
              </a:gs>
              <a:gs pos="100000">
                <a:srgbClr val="FBD4B4"/>
              </a:gs>
            </a:gsLst>
            <a:lin ang="5400000" scaled="1"/>
          </a:gradFill>
          <a:ln w="12700">
            <a:solidFill>
              <a:srgbClr val="FABF8F"/>
            </a:solidFill>
            <a:miter lim="800000"/>
            <a:headEnd/>
            <a:tailEnd/>
          </a:ln>
          <a:effectLst>
            <a:outerShdw dist="35921" dir="2700000" algn="ctr" rotWithShape="0">
              <a:srgbClr val="974706">
                <a:alpha val="50000"/>
              </a:srgbClr>
            </a:outerShdw>
          </a:effectLst>
        </p:spPr>
        <p:txBody>
          <a:bodyPr/>
          <a:lstStyle/>
          <a:p>
            <a:pPr algn="l">
              <a:spcAft>
                <a:spcPts val="1000"/>
              </a:spcAft>
              <a:defRPr/>
            </a:pPr>
            <a:r>
              <a:rPr lang="en-US" sz="1100" dirty="0">
                <a:latin typeface="Calibri" pitchFamily="34" charset="0"/>
              </a:rPr>
              <a:t>Rural settlement</a:t>
            </a:r>
            <a:endParaRPr lang="ru-RU" sz="1100" dirty="0">
              <a:latin typeface="Arial" pitchFamily="34" charset="0"/>
            </a:endParaRPr>
          </a:p>
        </p:txBody>
      </p:sp>
      <p:cxnSp>
        <p:nvCxnSpPr>
          <p:cNvPr id="16481" name="AutoShape 97"/>
          <p:cNvCxnSpPr>
            <a:cxnSpLocks noChangeShapeType="1"/>
            <a:stCxn id="16449" idx="0"/>
            <a:endCxn id="16454" idx="0"/>
          </p:cNvCxnSpPr>
          <p:nvPr/>
        </p:nvCxnSpPr>
        <p:spPr bwMode="auto">
          <a:xfrm rot="5400000" flipH="1" flipV="1">
            <a:off x="1514475" y="906463"/>
            <a:ext cx="1588" cy="1712912"/>
          </a:xfrm>
          <a:prstGeom prst="bentConnector3">
            <a:avLst>
              <a:gd name="adj1" fmla="val 14395466"/>
            </a:avLst>
          </a:prstGeom>
          <a:noFill/>
          <a:ln w="12700">
            <a:solidFill>
              <a:srgbClr val="FABF8F"/>
            </a:solidFill>
            <a:miter lim="800000"/>
            <a:headEnd/>
            <a:tailEnd type="triangle" w="med" len="med"/>
          </a:ln>
          <a:effectLst>
            <a:outerShdw dist="35921" dir="2700000" algn="ctr" rotWithShape="0">
              <a:srgbClr val="974706">
                <a:alpha val="50000"/>
              </a:srgbClr>
            </a:outerShdw>
          </a:effectLst>
        </p:spPr>
      </p:cxnSp>
      <p:cxnSp>
        <p:nvCxnSpPr>
          <p:cNvPr id="16482" name="AutoShape 98"/>
          <p:cNvCxnSpPr>
            <a:cxnSpLocks noChangeShapeType="1"/>
            <a:stCxn id="16450" idx="3"/>
            <a:endCxn id="16459" idx="3"/>
          </p:cNvCxnSpPr>
          <p:nvPr/>
        </p:nvCxnSpPr>
        <p:spPr bwMode="auto">
          <a:xfrm rot="16200000" flipH="1">
            <a:off x="580232" y="2259806"/>
            <a:ext cx="215900" cy="693737"/>
          </a:xfrm>
          <a:prstGeom prst="bentConnector3">
            <a:avLst>
              <a:gd name="adj1" fmla="val -44854"/>
            </a:avLst>
          </a:prstGeom>
          <a:noFill/>
          <a:ln w="12700">
            <a:solidFill>
              <a:srgbClr val="FABF8F"/>
            </a:solidFill>
            <a:miter lim="800000"/>
            <a:headEnd/>
            <a:tailEnd/>
          </a:ln>
          <a:effectLst>
            <a:outerShdw dist="35921" dir="2700000" algn="ctr" rotWithShape="0">
              <a:srgbClr val="974706">
                <a:alpha val="50000"/>
              </a:srgbClr>
            </a:outerShdw>
          </a:effectLst>
        </p:spPr>
      </p:cxnSp>
      <p:cxnSp>
        <p:nvCxnSpPr>
          <p:cNvPr id="16483" name="AutoShape 99"/>
          <p:cNvCxnSpPr>
            <a:cxnSpLocks noChangeShapeType="1"/>
            <a:stCxn id="16458" idx="3"/>
            <a:endCxn id="16451" idx="2"/>
          </p:cNvCxnSpPr>
          <p:nvPr/>
        </p:nvCxnSpPr>
        <p:spPr bwMode="auto">
          <a:xfrm rot="16200000">
            <a:off x="473869" y="1577182"/>
            <a:ext cx="1184275" cy="839787"/>
          </a:xfrm>
          <a:prstGeom prst="bentConnector3">
            <a:avLst>
              <a:gd name="adj1" fmla="val 23670"/>
            </a:avLst>
          </a:prstGeom>
          <a:noFill/>
          <a:ln w="12700">
            <a:solidFill>
              <a:srgbClr val="FABF8F"/>
            </a:solidFill>
            <a:miter lim="800000"/>
            <a:headEnd/>
            <a:tailEnd/>
          </a:ln>
          <a:effectLst>
            <a:outerShdw dist="35921" dir="2700000" algn="ctr" rotWithShape="0">
              <a:srgbClr val="974706">
                <a:alpha val="50000"/>
              </a:srgbClr>
            </a:outerShdw>
          </a:effectLst>
        </p:spPr>
      </p:cxnSp>
      <p:cxnSp>
        <p:nvCxnSpPr>
          <p:cNvPr id="16484" name="AutoShape 100"/>
          <p:cNvCxnSpPr>
            <a:cxnSpLocks noChangeShapeType="1"/>
            <a:stCxn id="16458" idx="3"/>
            <a:endCxn id="16449" idx="2"/>
          </p:cNvCxnSpPr>
          <p:nvPr/>
        </p:nvCxnSpPr>
        <p:spPr bwMode="auto">
          <a:xfrm flipV="1">
            <a:off x="646113" y="2200275"/>
            <a:ext cx="12700" cy="390525"/>
          </a:xfrm>
          <a:prstGeom prst="straightConnector1">
            <a:avLst/>
          </a:prstGeom>
          <a:noFill/>
          <a:ln w="12700">
            <a:solidFill>
              <a:srgbClr val="FABF8F"/>
            </a:solidFill>
            <a:round/>
            <a:headEnd/>
            <a:tailEnd/>
          </a:ln>
          <a:effectLst>
            <a:outerShdw dist="35921" dir="2700000" algn="ctr" rotWithShape="0">
              <a:srgbClr val="974706">
                <a:alpha val="50000"/>
              </a:srgbClr>
            </a:outerShdw>
          </a:effectLst>
        </p:spPr>
      </p:cxnSp>
      <p:cxnSp>
        <p:nvCxnSpPr>
          <p:cNvPr id="16485" name="AutoShape 101"/>
          <p:cNvCxnSpPr>
            <a:cxnSpLocks noChangeShapeType="1"/>
          </p:cNvCxnSpPr>
          <p:nvPr/>
        </p:nvCxnSpPr>
        <p:spPr bwMode="auto">
          <a:xfrm rot="5400000" flipV="1">
            <a:off x="2310606" y="2201069"/>
            <a:ext cx="290513" cy="1069975"/>
          </a:xfrm>
          <a:prstGeom prst="bentConnector3">
            <a:avLst>
              <a:gd name="adj1" fmla="val -46574"/>
            </a:avLst>
          </a:prstGeom>
          <a:noFill/>
          <a:ln w="12700">
            <a:solidFill>
              <a:srgbClr val="FABF8F"/>
            </a:solidFill>
            <a:miter lim="800000"/>
            <a:headEnd/>
            <a:tailEnd/>
          </a:ln>
          <a:effectLst>
            <a:outerShdw dist="35921" dir="2700000" algn="ctr" rotWithShape="0">
              <a:srgbClr val="974706">
                <a:alpha val="50000"/>
              </a:srgbClr>
            </a:outerShdw>
          </a:effectLst>
        </p:spPr>
      </p:cxnSp>
      <p:cxnSp>
        <p:nvCxnSpPr>
          <p:cNvPr id="16486" name="AutoShape 102"/>
          <p:cNvCxnSpPr>
            <a:cxnSpLocks noChangeShapeType="1"/>
            <a:stCxn id="16461" idx="3"/>
            <a:endCxn id="16462" idx="3"/>
          </p:cNvCxnSpPr>
          <p:nvPr/>
        </p:nvCxnSpPr>
        <p:spPr bwMode="auto">
          <a:xfrm rot="16200000" flipH="1">
            <a:off x="2335213" y="2540000"/>
            <a:ext cx="115888" cy="401637"/>
          </a:xfrm>
          <a:prstGeom prst="bentConnector3">
            <a:avLst>
              <a:gd name="adj1" fmla="val 371916"/>
            </a:avLst>
          </a:prstGeom>
          <a:noFill/>
          <a:ln w="12700">
            <a:solidFill>
              <a:srgbClr val="FABF8F"/>
            </a:solidFill>
            <a:miter lim="800000"/>
            <a:headEnd/>
            <a:tailEnd/>
          </a:ln>
          <a:effectLst>
            <a:outerShdw dist="35921" dir="2700000" algn="ctr" rotWithShape="0">
              <a:srgbClr val="974706">
                <a:alpha val="50000"/>
              </a:srgbClr>
            </a:outerShdw>
          </a:effectLst>
        </p:spPr>
      </p:cxnSp>
      <p:cxnSp>
        <p:nvCxnSpPr>
          <p:cNvPr id="16487" name="AutoShape 103"/>
          <p:cNvCxnSpPr>
            <a:cxnSpLocks noChangeShapeType="1"/>
            <a:stCxn id="16454" idx="2"/>
          </p:cNvCxnSpPr>
          <p:nvPr/>
        </p:nvCxnSpPr>
        <p:spPr bwMode="auto">
          <a:xfrm rot="5400000">
            <a:off x="2241550" y="2370138"/>
            <a:ext cx="231775" cy="28575"/>
          </a:xfrm>
          <a:prstGeom prst="straightConnector1">
            <a:avLst/>
          </a:prstGeom>
          <a:noFill/>
          <a:ln w="12700">
            <a:solidFill>
              <a:srgbClr val="FABF8F"/>
            </a:solidFill>
            <a:round/>
            <a:headEnd/>
            <a:tailEnd/>
          </a:ln>
          <a:effectLst>
            <a:outerShdw dist="35921" dir="2700000" algn="ctr" rotWithShape="0">
              <a:srgbClr val="974706">
                <a:alpha val="50000"/>
              </a:srgbClr>
            </a:outerShdw>
          </a:effectLst>
        </p:spPr>
      </p:cxnSp>
      <p:cxnSp>
        <p:nvCxnSpPr>
          <p:cNvPr id="16488" name="AutoShape 104"/>
          <p:cNvCxnSpPr>
            <a:cxnSpLocks noChangeShapeType="1"/>
            <a:stCxn id="16464" idx="3"/>
            <a:endCxn id="16466" idx="3"/>
          </p:cNvCxnSpPr>
          <p:nvPr/>
        </p:nvCxnSpPr>
        <p:spPr bwMode="auto">
          <a:xfrm rot="5400000" flipV="1">
            <a:off x="3903663" y="2325687"/>
            <a:ext cx="209550" cy="739775"/>
          </a:xfrm>
          <a:prstGeom prst="bentConnector3">
            <a:avLst>
              <a:gd name="adj1" fmla="val -64868"/>
            </a:avLst>
          </a:prstGeom>
          <a:noFill/>
          <a:ln w="12700">
            <a:solidFill>
              <a:srgbClr val="FABF8F"/>
            </a:solidFill>
            <a:miter lim="800000"/>
            <a:headEnd/>
            <a:tailEnd/>
          </a:ln>
          <a:effectLst>
            <a:outerShdw dist="35921" dir="2700000" algn="ctr" rotWithShape="0">
              <a:srgbClr val="974706">
                <a:alpha val="50000"/>
              </a:srgbClr>
            </a:outerShdw>
          </a:effectLst>
        </p:spPr>
      </p:cxnSp>
      <p:cxnSp>
        <p:nvCxnSpPr>
          <p:cNvPr id="16489" name="AutoShape 105"/>
          <p:cNvCxnSpPr>
            <a:cxnSpLocks noChangeShapeType="1"/>
            <a:stCxn id="16465" idx="3"/>
            <a:endCxn id="16452" idx="2"/>
          </p:cNvCxnSpPr>
          <p:nvPr/>
        </p:nvCxnSpPr>
        <p:spPr bwMode="auto">
          <a:xfrm rot="16200000">
            <a:off x="3629819" y="1780382"/>
            <a:ext cx="1277937" cy="527050"/>
          </a:xfrm>
          <a:prstGeom prst="bentConnector3">
            <a:avLst>
              <a:gd name="adj1" fmla="val 27009"/>
            </a:avLst>
          </a:prstGeom>
          <a:noFill/>
          <a:ln w="12700">
            <a:solidFill>
              <a:srgbClr val="FABF8F"/>
            </a:solidFill>
            <a:miter lim="800000"/>
            <a:headEnd/>
            <a:tailEnd/>
          </a:ln>
          <a:effectLst>
            <a:outerShdw dist="35921" dir="2700000" algn="ctr" rotWithShape="0">
              <a:srgbClr val="974706">
                <a:alpha val="50000"/>
              </a:srgbClr>
            </a:outerShdw>
          </a:effectLst>
        </p:spPr>
      </p:cxnSp>
      <p:cxnSp>
        <p:nvCxnSpPr>
          <p:cNvPr id="16490" name="AutoShape 106"/>
          <p:cNvCxnSpPr>
            <a:cxnSpLocks noChangeShapeType="1"/>
            <a:stCxn id="16455" idx="0"/>
            <a:endCxn id="16457" idx="0"/>
          </p:cNvCxnSpPr>
          <p:nvPr/>
        </p:nvCxnSpPr>
        <p:spPr bwMode="auto">
          <a:xfrm rot="5400000" flipH="1" flipV="1">
            <a:off x="4679156" y="950119"/>
            <a:ext cx="23813" cy="1647825"/>
          </a:xfrm>
          <a:prstGeom prst="bentConnector3">
            <a:avLst>
              <a:gd name="adj1" fmla="val 1060464"/>
            </a:avLst>
          </a:prstGeom>
          <a:noFill/>
          <a:ln w="12700">
            <a:solidFill>
              <a:srgbClr val="FABF8F"/>
            </a:solidFill>
            <a:miter lim="800000"/>
            <a:headEnd/>
            <a:tailEnd type="triangle" w="med" len="med"/>
          </a:ln>
          <a:effectLst>
            <a:outerShdw dist="35921" dir="2700000" algn="ctr" rotWithShape="0">
              <a:srgbClr val="974706">
                <a:alpha val="50000"/>
              </a:srgbClr>
            </a:outerShdw>
          </a:effectLst>
        </p:spPr>
      </p:cxnSp>
      <p:cxnSp>
        <p:nvCxnSpPr>
          <p:cNvPr id="16491" name="AutoShape 107"/>
          <p:cNvCxnSpPr>
            <a:cxnSpLocks noChangeShapeType="1"/>
            <a:stCxn id="16455" idx="2"/>
          </p:cNvCxnSpPr>
          <p:nvPr/>
        </p:nvCxnSpPr>
        <p:spPr bwMode="auto">
          <a:xfrm rot="16200000" flipH="1">
            <a:off x="3795712" y="2295526"/>
            <a:ext cx="276225" cy="133350"/>
          </a:xfrm>
          <a:prstGeom prst="bentConnector3">
            <a:avLst>
              <a:gd name="adj1" fmla="val 50000"/>
            </a:avLst>
          </a:prstGeom>
          <a:noFill/>
          <a:ln w="12700">
            <a:solidFill>
              <a:srgbClr val="FABF8F"/>
            </a:solidFill>
            <a:miter lim="800000"/>
            <a:headEnd/>
            <a:tailEnd/>
          </a:ln>
          <a:effectLst>
            <a:outerShdw dist="35921" dir="2700000" algn="ctr" rotWithShape="0">
              <a:srgbClr val="974706">
                <a:alpha val="50000"/>
              </a:srgbClr>
            </a:outerShdw>
          </a:effectLst>
        </p:spPr>
      </p:cxnSp>
      <p:cxnSp>
        <p:nvCxnSpPr>
          <p:cNvPr id="16492" name="AutoShape 108"/>
          <p:cNvCxnSpPr>
            <a:cxnSpLocks noChangeShapeType="1"/>
            <a:stCxn id="16467" idx="3"/>
            <a:endCxn id="16474" idx="3"/>
          </p:cNvCxnSpPr>
          <p:nvPr/>
        </p:nvCxnSpPr>
        <p:spPr bwMode="auto">
          <a:xfrm rot="5400000" flipV="1">
            <a:off x="5387182" y="2107406"/>
            <a:ext cx="411162" cy="1374775"/>
          </a:xfrm>
          <a:prstGeom prst="bentConnector3">
            <a:avLst>
              <a:gd name="adj1" fmla="val -32872"/>
            </a:avLst>
          </a:prstGeom>
          <a:noFill/>
          <a:ln w="12700">
            <a:solidFill>
              <a:srgbClr val="FABF8F"/>
            </a:solidFill>
            <a:miter lim="800000"/>
            <a:headEnd/>
            <a:tailEnd/>
          </a:ln>
          <a:effectLst>
            <a:outerShdw dist="35921" dir="2700000" algn="ctr" rotWithShape="0">
              <a:srgbClr val="974706">
                <a:alpha val="50000"/>
              </a:srgbClr>
            </a:outerShdw>
          </a:effectLst>
        </p:spPr>
      </p:cxnSp>
      <p:cxnSp>
        <p:nvCxnSpPr>
          <p:cNvPr id="16493" name="AutoShape 109"/>
          <p:cNvCxnSpPr>
            <a:cxnSpLocks noChangeShapeType="1"/>
            <a:stCxn id="16468" idx="3"/>
            <a:endCxn id="16470" idx="3"/>
          </p:cNvCxnSpPr>
          <p:nvPr/>
        </p:nvCxnSpPr>
        <p:spPr bwMode="auto">
          <a:xfrm rot="5400000" flipV="1">
            <a:off x="5448300" y="2439988"/>
            <a:ext cx="198438" cy="684212"/>
          </a:xfrm>
          <a:prstGeom prst="bentConnector3">
            <a:avLst>
              <a:gd name="adj1" fmla="val -109755"/>
            </a:avLst>
          </a:prstGeom>
          <a:noFill/>
          <a:ln w="12700">
            <a:solidFill>
              <a:srgbClr val="FABF8F"/>
            </a:solidFill>
            <a:miter lim="800000"/>
            <a:headEnd/>
            <a:tailEnd/>
          </a:ln>
          <a:effectLst>
            <a:outerShdw dist="35921" dir="2700000" algn="ctr" rotWithShape="0">
              <a:srgbClr val="974706">
                <a:alpha val="50000"/>
              </a:srgbClr>
            </a:outerShdw>
          </a:effectLst>
        </p:spPr>
      </p:cxnSp>
      <p:cxnSp>
        <p:nvCxnSpPr>
          <p:cNvPr id="16494" name="AutoShape 110"/>
          <p:cNvCxnSpPr>
            <a:cxnSpLocks noChangeShapeType="1"/>
            <a:stCxn id="16469" idx="3"/>
            <a:endCxn id="16457" idx="2"/>
          </p:cNvCxnSpPr>
          <p:nvPr/>
        </p:nvCxnSpPr>
        <p:spPr bwMode="auto">
          <a:xfrm rot="16200000" flipV="1">
            <a:off x="5251450" y="2532063"/>
            <a:ext cx="530225" cy="3175"/>
          </a:xfrm>
          <a:prstGeom prst="bentConnector3">
            <a:avLst>
              <a:gd name="adj1" fmla="val 50000"/>
            </a:avLst>
          </a:prstGeom>
          <a:noFill/>
          <a:ln w="12700">
            <a:solidFill>
              <a:srgbClr val="FABF8F"/>
            </a:solidFill>
            <a:miter lim="800000"/>
            <a:headEnd/>
            <a:tailEnd/>
          </a:ln>
          <a:effectLst>
            <a:outerShdw dist="35921" dir="2700000" algn="ctr" rotWithShape="0">
              <a:srgbClr val="974706">
                <a:alpha val="50000"/>
              </a:srgbClr>
            </a:outerShdw>
          </a:effectLst>
        </p:spPr>
      </p:cxnSp>
      <p:cxnSp>
        <p:nvCxnSpPr>
          <p:cNvPr id="16495" name="AutoShape 111"/>
          <p:cNvCxnSpPr>
            <a:cxnSpLocks noChangeShapeType="1"/>
            <a:stCxn id="16453" idx="2"/>
            <a:endCxn id="16456" idx="0"/>
          </p:cNvCxnSpPr>
          <p:nvPr/>
        </p:nvCxnSpPr>
        <p:spPr bwMode="auto">
          <a:xfrm rot="16200000" flipH="1">
            <a:off x="7463632" y="1581944"/>
            <a:ext cx="357187" cy="3175"/>
          </a:xfrm>
          <a:prstGeom prst="bentConnector3">
            <a:avLst>
              <a:gd name="adj1" fmla="val 50000"/>
            </a:avLst>
          </a:prstGeom>
          <a:noFill/>
          <a:ln w="12700">
            <a:solidFill>
              <a:srgbClr val="FABF8F"/>
            </a:solidFill>
            <a:miter lim="800000"/>
            <a:headEnd/>
            <a:tailEnd/>
          </a:ln>
          <a:effectLst>
            <a:outerShdw dist="35921" dir="2700000" algn="ctr" rotWithShape="0">
              <a:srgbClr val="974706">
                <a:alpha val="50000"/>
              </a:srgbClr>
            </a:outerShdw>
          </a:effectLst>
        </p:spPr>
      </p:cxnSp>
      <p:cxnSp>
        <p:nvCxnSpPr>
          <p:cNvPr id="16496" name="AutoShape 112"/>
          <p:cNvCxnSpPr>
            <a:cxnSpLocks noChangeShapeType="1"/>
            <a:stCxn id="16471" idx="3"/>
            <a:endCxn id="16473" idx="3"/>
          </p:cNvCxnSpPr>
          <p:nvPr/>
        </p:nvCxnSpPr>
        <p:spPr bwMode="auto">
          <a:xfrm rot="5400000" flipV="1">
            <a:off x="7566819" y="2405857"/>
            <a:ext cx="146050" cy="804862"/>
          </a:xfrm>
          <a:prstGeom prst="bentConnector3">
            <a:avLst>
              <a:gd name="adj1" fmla="val -151046"/>
            </a:avLst>
          </a:prstGeom>
          <a:noFill/>
          <a:ln w="12700">
            <a:solidFill>
              <a:srgbClr val="FABF8F"/>
            </a:solidFill>
            <a:miter lim="800000"/>
            <a:headEnd/>
            <a:tailEnd/>
          </a:ln>
          <a:effectLst>
            <a:outerShdw dist="35921" dir="2700000" algn="ctr" rotWithShape="0">
              <a:srgbClr val="974706">
                <a:alpha val="50000"/>
              </a:srgbClr>
            </a:outerShdw>
          </a:effectLst>
        </p:spPr>
      </p:cxnSp>
      <p:cxnSp>
        <p:nvCxnSpPr>
          <p:cNvPr id="16497" name="AutoShape 113"/>
          <p:cNvCxnSpPr>
            <a:cxnSpLocks noChangeShapeType="1"/>
            <a:stCxn id="16472" idx="3"/>
            <a:endCxn id="16456" idx="2"/>
          </p:cNvCxnSpPr>
          <p:nvPr/>
        </p:nvCxnSpPr>
        <p:spPr bwMode="auto">
          <a:xfrm rot="16200000">
            <a:off x="7318375" y="2471738"/>
            <a:ext cx="598488" cy="55562"/>
          </a:xfrm>
          <a:prstGeom prst="bentConnector3">
            <a:avLst>
              <a:gd name="adj1" fmla="val 50000"/>
            </a:avLst>
          </a:prstGeom>
          <a:noFill/>
          <a:ln w="12700">
            <a:solidFill>
              <a:srgbClr val="FABF8F"/>
            </a:solidFill>
            <a:miter lim="800000"/>
            <a:headEnd/>
            <a:tailEnd/>
          </a:ln>
          <a:effectLst>
            <a:outerShdw dist="35921" dir="2700000" algn="ctr" rotWithShape="0">
              <a:srgbClr val="974706">
                <a:alpha val="50000"/>
              </a:srgbClr>
            </a:outerShdw>
          </a:effectLst>
        </p:spPr>
      </p:cxnSp>
      <p:cxnSp>
        <p:nvCxnSpPr>
          <p:cNvPr id="16498" name="AutoShape 114"/>
          <p:cNvCxnSpPr>
            <a:cxnSpLocks noChangeShapeType="1"/>
            <a:stCxn id="16463" idx="1"/>
            <a:endCxn id="16475" idx="3"/>
          </p:cNvCxnSpPr>
          <p:nvPr/>
        </p:nvCxnSpPr>
        <p:spPr bwMode="auto">
          <a:xfrm rot="5400000">
            <a:off x="2821781" y="4856957"/>
            <a:ext cx="428625" cy="1588"/>
          </a:xfrm>
          <a:prstGeom prst="bentConnector3">
            <a:avLst>
              <a:gd name="adj1" fmla="val 50000"/>
            </a:avLst>
          </a:prstGeom>
          <a:noFill/>
          <a:ln w="12700">
            <a:solidFill>
              <a:srgbClr val="FABF8F"/>
            </a:solidFill>
            <a:miter lim="800000"/>
            <a:headEnd/>
            <a:tailEnd/>
          </a:ln>
          <a:effectLst>
            <a:outerShdw dist="35921" dir="2700000" algn="ctr" rotWithShape="0">
              <a:srgbClr val="974706">
                <a:alpha val="50000"/>
              </a:srgbClr>
            </a:outerShdw>
          </a:effectLst>
        </p:spPr>
      </p:cxnSp>
      <p:cxnSp>
        <p:nvCxnSpPr>
          <p:cNvPr id="16499" name="AutoShape 115"/>
          <p:cNvCxnSpPr>
            <a:cxnSpLocks noChangeShapeType="1"/>
          </p:cNvCxnSpPr>
          <p:nvPr/>
        </p:nvCxnSpPr>
        <p:spPr bwMode="auto">
          <a:xfrm rot="5400000" flipV="1">
            <a:off x="6138069" y="4652169"/>
            <a:ext cx="233362" cy="730250"/>
          </a:xfrm>
          <a:prstGeom prst="bentConnector3">
            <a:avLst>
              <a:gd name="adj1" fmla="val -39222"/>
            </a:avLst>
          </a:prstGeom>
          <a:noFill/>
          <a:ln w="12700">
            <a:solidFill>
              <a:srgbClr val="FABF8F"/>
            </a:solidFill>
            <a:miter lim="800000"/>
            <a:headEnd/>
            <a:tailEnd/>
          </a:ln>
          <a:effectLst>
            <a:outerShdw dist="35921" dir="2700000" algn="ctr" rotWithShape="0">
              <a:srgbClr val="974706">
                <a:alpha val="50000"/>
              </a:srgbClr>
            </a:outerShdw>
          </a:effectLst>
        </p:spPr>
      </p:cxnSp>
      <p:cxnSp>
        <p:nvCxnSpPr>
          <p:cNvPr id="16500" name="AutoShape 116"/>
          <p:cNvCxnSpPr>
            <a:cxnSpLocks noChangeShapeType="1"/>
            <a:stCxn id="16477" idx="3"/>
            <a:endCxn id="16474" idx="1"/>
          </p:cNvCxnSpPr>
          <p:nvPr/>
        </p:nvCxnSpPr>
        <p:spPr bwMode="auto">
          <a:xfrm rot="16200000">
            <a:off x="6077743" y="4825207"/>
            <a:ext cx="379413" cy="25400"/>
          </a:xfrm>
          <a:prstGeom prst="bentConnector3">
            <a:avLst>
              <a:gd name="adj1" fmla="val 50000"/>
            </a:avLst>
          </a:prstGeom>
          <a:noFill/>
          <a:ln w="12700">
            <a:solidFill>
              <a:srgbClr val="FABF8F"/>
            </a:solidFill>
            <a:miter lim="800000"/>
            <a:headEnd/>
            <a:tailEnd/>
          </a:ln>
          <a:effectLst>
            <a:outerShdw dist="35921" dir="2700000" algn="ctr" rotWithShape="0">
              <a:srgbClr val="974706">
                <a:alpha val="50000"/>
              </a:srgbClr>
            </a:outerShdw>
          </a:effectLst>
        </p:spPr>
      </p:cxnSp>
      <p:cxnSp>
        <p:nvCxnSpPr>
          <p:cNvPr id="16501" name="AutoShape 117"/>
          <p:cNvCxnSpPr>
            <a:cxnSpLocks noChangeShapeType="1"/>
            <a:stCxn id="16479" idx="3"/>
            <a:endCxn id="16480" idx="3"/>
          </p:cNvCxnSpPr>
          <p:nvPr/>
        </p:nvCxnSpPr>
        <p:spPr bwMode="auto">
          <a:xfrm rot="5400000" flipV="1">
            <a:off x="5136357" y="4907756"/>
            <a:ext cx="106362" cy="346075"/>
          </a:xfrm>
          <a:prstGeom prst="bentConnector3">
            <a:avLst>
              <a:gd name="adj1" fmla="val -206287"/>
            </a:avLst>
          </a:prstGeom>
          <a:noFill/>
          <a:ln w="12700">
            <a:solidFill>
              <a:srgbClr val="FABF8F"/>
            </a:solidFill>
            <a:miter lim="800000"/>
            <a:headEnd/>
            <a:tailEnd/>
          </a:ln>
          <a:effectLst>
            <a:outerShdw dist="35921" dir="2700000" algn="ctr" rotWithShape="0">
              <a:srgbClr val="974706">
                <a:alpha val="50000"/>
              </a:srgbClr>
            </a:outerShdw>
          </a:effectLst>
        </p:spPr>
      </p:cxnSp>
      <p:cxnSp>
        <p:nvCxnSpPr>
          <p:cNvPr id="16502" name="AutoShape 118"/>
          <p:cNvCxnSpPr>
            <a:cxnSpLocks noChangeShapeType="1"/>
            <a:endCxn id="16469" idx="1"/>
          </p:cNvCxnSpPr>
          <p:nvPr/>
        </p:nvCxnSpPr>
        <p:spPr bwMode="auto">
          <a:xfrm rot="16200000">
            <a:off x="5185569" y="4474369"/>
            <a:ext cx="358775" cy="306387"/>
          </a:xfrm>
          <a:prstGeom prst="bentConnector3">
            <a:avLst>
              <a:gd name="adj1" fmla="val 50083"/>
            </a:avLst>
          </a:prstGeom>
          <a:noFill/>
          <a:ln w="12700">
            <a:solidFill>
              <a:srgbClr val="FABF8F"/>
            </a:solidFill>
            <a:miter lim="800000"/>
            <a:headEnd/>
            <a:tailEnd/>
          </a:ln>
          <a:effectLst>
            <a:outerShdw dist="35921" dir="2700000" algn="ctr" rotWithShape="0">
              <a:srgbClr val="974706">
                <a:alpha val="50000"/>
              </a:srgbClr>
            </a:outerShdw>
          </a:effectLst>
        </p:spPr>
      </p:cxnSp>
      <p:sp>
        <p:nvSpPr>
          <p:cNvPr id="16459" name="Rectangle 75"/>
          <p:cNvSpPr>
            <a:spLocks noChangeArrowheads="1"/>
          </p:cNvSpPr>
          <p:nvPr/>
        </p:nvSpPr>
        <p:spPr bwMode="auto">
          <a:xfrm rot="16200000">
            <a:off x="211931" y="3288507"/>
            <a:ext cx="1647825" cy="500062"/>
          </a:xfrm>
          <a:prstGeom prst="rect">
            <a:avLst/>
          </a:prstGeom>
          <a:gradFill rotWithShape="0">
            <a:gsLst>
              <a:gs pos="0">
                <a:srgbClr val="FFFFFF"/>
              </a:gs>
              <a:gs pos="100000">
                <a:srgbClr val="FBD4B4"/>
              </a:gs>
            </a:gsLst>
            <a:lin ang="5400000" scaled="1"/>
          </a:gradFill>
          <a:ln w="12700">
            <a:solidFill>
              <a:srgbClr val="FABF8F"/>
            </a:solidFill>
            <a:miter lim="800000"/>
            <a:headEnd/>
            <a:tailEnd/>
          </a:ln>
          <a:effectLst>
            <a:outerShdw dist="35921" dir="2700000" algn="ctr" rotWithShape="0">
              <a:srgbClr val="974706">
                <a:alpha val="50000"/>
              </a:srgbClr>
            </a:outerShdw>
          </a:effectLst>
        </p:spPr>
        <p:txBody>
          <a:bodyPr/>
          <a:lstStyle/>
          <a:p>
            <a:pPr algn="l">
              <a:spcAft>
                <a:spcPts val="1000"/>
              </a:spcAft>
              <a:defRPr/>
            </a:pPr>
            <a:r>
              <a:rPr lang="en-US" sz="1100" dirty="0">
                <a:latin typeface="Calibri" pitchFamily="34" charset="0"/>
              </a:rPr>
              <a:t>City of Rayon status</a:t>
            </a:r>
            <a:endParaRPr lang="ru-RU" dirty="0">
              <a:latin typeface="Arial" pitchFamily="34" charset="0"/>
            </a:endParaRPr>
          </a:p>
        </p:txBody>
      </p:sp>
      <p:sp>
        <p:nvSpPr>
          <p:cNvPr id="14393" name="TextBox 78"/>
          <p:cNvSpPr txBox="1">
            <a:spLocks noChangeArrowheads="1"/>
          </p:cNvSpPr>
          <p:nvPr/>
        </p:nvSpPr>
        <p:spPr bwMode="auto">
          <a:xfrm>
            <a:off x="0" y="4929188"/>
            <a:ext cx="2714625" cy="1200150"/>
          </a:xfrm>
          <a:prstGeom prst="rect">
            <a:avLst/>
          </a:prstGeom>
          <a:noFill/>
          <a:ln w="9525">
            <a:noFill/>
            <a:miter lim="800000"/>
            <a:headEnd/>
            <a:tailEnd/>
          </a:ln>
        </p:spPr>
        <p:txBody>
          <a:bodyPr>
            <a:spAutoFit/>
          </a:bodyPr>
          <a:lstStyle/>
          <a:p>
            <a:pPr algn="l"/>
            <a:r>
              <a:rPr lang="en-US" sz="1100"/>
              <a:t>*</a:t>
            </a:r>
            <a:r>
              <a:rPr lang="en-GB" sz="1200"/>
              <a:t>Note: </a:t>
            </a:r>
          </a:p>
          <a:p>
            <a:pPr algn="l"/>
            <a:r>
              <a:rPr lang="en-GB" sz="1200"/>
              <a:t>Sverdlovsk rayon of Luhansk region (oblast) is subordinate to Sverdlovsk City Council, Krasnolymans'k rayon of Donetsk region (oblast) – to Krasnolymans'k City Council</a:t>
            </a:r>
          </a:p>
        </p:txBody>
      </p:sp>
      <p:pic>
        <p:nvPicPr>
          <p:cNvPr id="14394" name="Рисунок 63" descr="gerb2.gif"/>
          <p:cNvPicPr>
            <a:picLocks noChangeAspect="1"/>
          </p:cNvPicPr>
          <p:nvPr/>
        </p:nvPicPr>
        <p:blipFill>
          <a:blip r:embed="rId2" cstate="print"/>
          <a:srcRect/>
          <a:stretch>
            <a:fillRect/>
          </a:stretch>
        </p:blipFill>
        <p:spPr bwMode="auto">
          <a:xfrm>
            <a:off x="0" y="0"/>
            <a:ext cx="785813" cy="7858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6451"/>
                                        </p:tgtEl>
                                        <p:attrNameLst>
                                          <p:attrName>style.visibility</p:attrName>
                                        </p:attrNameLst>
                                      </p:cBhvr>
                                      <p:to>
                                        <p:strVal val="visible"/>
                                      </p:to>
                                    </p:set>
                                    <p:anim calcmode="lin" valueType="num">
                                      <p:cBhvr additive="base">
                                        <p:cTn id="7" dur="500" fill="hold"/>
                                        <p:tgtEl>
                                          <p:spTgt spid="16451"/>
                                        </p:tgtEl>
                                        <p:attrNameLst>
                                          <p:attrName>ppt_x</p:attrName>
                                        </p:attrNameLst>
                                      </p:cBhvr>
                                      <p:tavLst>
                                        <p:tav tm="0">
                                          <p:val>
                                            <p:strVal val="#ppt_x"/>
                                          </p:val>
                                        </p:tav>
                                        <p:tav tm="100000">
                                          <p:val>
                                            <p:strVal val="#ppt_x"/>
                                          </p:val>
                                        </p:tav>
                                      </p:tavLst>
                                    </p:anim>
                                    <p:anim calcmode="lin" valueType="num">
                                      <p:cBhvr additive="base">
                                        <p:cTn id="8" dur="500" fill="hold"/>
                                        <p:tgtEl>
                                          <p:spTgt spid="16451"/>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6452"/>
                                        </p:tgtEl>
                                        <p:attrNameLst>
                                          <p:attrName>style.visibility</p:attrName>
                                        </p:attrNameLst>
                                      </p:cBhvr>
                                      <p:to>
                                        <p:strVal val="visible"/>
                                      </p:to>
                                    </p:set>
                                    <p:anim calcmode="lin" valueType="num">
                                      <p:cBhvr additive="base">
                                        <p:cTn id="12" dur="500" fill="hold"/>
                                        <p:tgtEl>
                                          <p:spTgt spid="16452"/>
                                        </p:tgtEl>
                                        <p:attrNameLst>
                                          <p:attrName>ppt_x</p:attrName>
                                        </p:attrNameLst>
                                      </p:cBhvr>
                                      <p:tavLst>
                                        <p:tav tm="0">
                                          <p:val>
                                            <p:strVal val="#ppt_x"/>
                                          </p:val>
                                        </p:tav>
                                        <p:tav tm="100000">
                                          <p:val>
                                            <p:strVal val="#ppt_x"/>
                                          </p:val>
                                        </p:tav>
                                      </p:tavLst>
                                    </p:anim>
                                    <p:anim calcmode="lin" valueType="num">
                                      <p:cBhvr additive="base">
                                        <p:cTn id="13" dur="500" fill="hold"/>
                                        <p:tgtEl>
                                          <p:spTgt spid="16452"/>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6453"/>
                                        </p:tgtEl>
                                        <p:attrNameLst>
                                          <p:attrName>style.visibility</p:attrName>
                                        </p:attrNameLst>
                                      </p:cBhvr>
                                      <p:to>
                                        <p:strVal val="visible"/>
                                      </p:to>
                                    </p:set>
                                    <p:anim calcmode="lin" valueType="num">
                                      <p:cBhvr additive="base">
                                        <p:cTn id="17" dur="500" fill="hold"/>
                                        <p:tgtEl>
                                          <p:spTgt spid="16453"/>
                                        </p:tgtEl>
                                        <p:attrNameLst>
                                          <p:attrName>ppt_x</p:attrName>
                                        </p:attrNameLst>
                                      </p:cBhvr>
                                      <p:tavLst>
                                        <p:tav tm="0">
                                          <p:val>
                                            <p:strVal val="#ppt_x"/>
                                          </p:val>
                                        </p:tav>
                                        <p:tav tm="100000">
                                          <p:val>
                                            <p:strVal val="#ppt_x"/>
                                          </p:val>
                                        </p:tav>
                                      </p:tavLst>
                                    </p:anim>
                                    <p:anim calcmode="lin" valueType="num">
                                      <p:cBhvr additive="base">
                                        <p:cTn id="18" dur="500" fill="hold"/>
                                        <p:tgtEl>
                                          <p:spTgt spid="16453"/>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6449"/>
                                        </p:tgtEl>
                                        <p:attrNameLst>
                                          <p:attrName>style.visibility</p:attrName>
                                        </p:attrNameLst>
                                      </p:cBhvr>
                                      <p:to>
                                        <p:strVal val="visible"/>
                                      </p:to>
                                    </p:set>
                                    <p:anim calcmode="lin" valueType="num">
                                      <p:cBhvr additive="base">
                                        <p:cTn id="22" dur="500" fill="hold"/>
                                        <p:tgtEl>
                                          <p:spTgt spid="16449"/>
                                        </p:tgtEl>
                                        <p:attrNameLst>
                                          <p:attrName>ppt_x</p:attrName>
                                        </p:attrNameLst>
                                      </p:cBhvr>
                                      <p:tavLst>
                                        <p:tav tm="0">
                                          <p:val>
                                            <p:strVal val="#ppt_x"/>
                                          </p:val>
                                        </p:tav>
                                        <p:tav tm="100000">
                                          <p:val>
                                            <p:strVal val="#ppt_x"/>
                                          </p:val>
                                        </p:tav>
                                      </p:tavLst>
                                    </p:anim>
                                    <p:anim calcmode="lin" valueType="num">
                                      <p:cBhvr additive="base">
                                        <p:cTn id="23" dur="500" fill="hold"/>
                                        <p:tgtEl>
                                          <p:spTgt spid="16449"/>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6454"/>
                                        </p:tgtEl>
                                        <p:attrNameLst>
                                          <p:attrName>style.visibility</p:attrName>
                                        </p:attrNameLst>
                                      </p:cBhvr>
                                      <p:to>
                                        <p:strVal val="visible"/>
                                      </p:to>
                                    </p:set>
                                    <p:anim calcmode="lin" valueType="num">
                                      <p:cBhvr additive="base">
                                        <p:cTn id="27" dur="500" fill="hold"/>
                                        <p:tgtEl>
                                          <p:spTgt spid="16454"/>
                                        </p:tgtEl>
                                        <p:attrNameLst>
                                          <p:attrName>ppt_x</p:attrName>
                                        </p:attrNameLst>
                                      </p:cBhvr>
                                      <p:tavLst>
                                        <p:tav tm="0">
                                          <p:val>
                                            <p:strVal val="#ppt_x"/>
                                          </p:val>
                                        </p:tav>
                                        <p:tav tm="100000">
                                          <p:val>
                                            <p:strVal val="#ppt_x"/>
                                          </p:val>
                                        </p:tav>
                                      </p:tavLst>
                                    </p:anim>
                                    <p:anim calcmode="lin" valueType="num">
                                      <p:cBhvr additive="base">
                                        <p:cTn id="28" dur="500" fill="hold"/>
                                        <p:tgtEl>
                                          <p:spTgt spid="16454"/>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12" fill="hold" grpId="0" nodeType="afterEffect">
                                  <p:stCondLst>
                                    <p:cond delay="0"/>
                                  </p:stCondLst>
                                  <p:childTnLst>
                                    <p:set>
                                      <p:cBhvr>
                                        <p:cTn id="31" dur="1" fill="hold">
                                          <p:stCondLst>
                                            <p:cond delay="0"/>
                                          </p:stCondLst>
                                        </p:cTn>
                                        <p:tgtEl>
                                          <p:spTgt spid="16459"/>
                                        </p:tgtEl>
                                        <p:attrNameLst>
                                          <p:attrName>style.visibility</p:attrName>
                                        </p:attrNameLst>
                                      </p:cBhvr>
                                      <p:to>
                                        <p:strVal val="visible"/>
                                      </p:to>
                                    </p:set>
                                    <p:anim calcmode="lin" valueType="num">
                                      <p:cBhvr additive="base">
                                        <p:cTn id="32" dur="500" fill="hold"/>
                                        <p:tgtEl>
                                          <p:spTgt spid="16459"/>
                                        </p:tgtEl>
                                        <p:attrNameLst>
                                          <p:attrName>ppt_x</p:attrName>
                                        </p:attrNameLst>
                                      </p:cBhvr>
                                      <p:tavLst>
                                        <p:tav tm="0">
                                          <p:val>
                                            <p:strVal val="0-#ppt_w/2"/>
                                          </p:val>
                                        </p:tav>
                                        <p:tav tm="100000">
                                          <p:val>
                                            <p:strVal val="#ppt_x"/>
                                          </p:val>
                                        </p:tav>
                                      </p:tavLst>
                                    </p:anim>
                                    <p:anim calcmode="lin" valueType="num">
                                      <p:cBhvr additive="base">
                                        <p:cTn id="33" dur="500" fill="hold"/>
                                        <p:tgtEl>
                                          <p:spTgt spid="16459"/>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8" fill="hold" grpId="0" nodeType="afterEffect">
                                  <p:stCondLst>
                                    <p:cond delay="0"/>
                                  </p:stCondLst>
                                  <p:childTnLst>
                                    <p:set>
                                      <p:cBhvr>
                                        <p:cTn id="36" dur="1" fill="hold">
                                          <p:stCondLst>
                                            <p:cond delay="0"/>
                                          </p:stCondLst>
                                        </p:cTn>
                                        <p:tgtEl>
                                          <p:spTgt spid="16458"/>
                                        </p:tgtEl>
                                        <p:attrNameLst>
                                          <p:attrName>style.visibility</p:attrName>
                                        </p:attrNameLst>
                                      </p:cBhvr>
                                      <p:to>
                                        <p:strVal val="visible"/>
                                      </p:to>
                                    </p:set>
                                    <p:anim calcmode="lin" valueType="num">
                                      <p:cBhvr additive="base">
                                        <p:cTn id="37" dur="500" fill="hold"/>
                                        <p:tgtEl>
                                          <p:spTgt spid="16458"/>
                                        </p:tgtEl>
                                        <p:attrNameLst>
                                          <p:attrName>ppt_x</p:attrName>
                                        </p:attrNameLst>
                                      </p:cBhvr>
                                      <p:tavLst>
                                        <p:tav tm="0">
                                          <p:val>
                                            <p:strVal val="0-#ppt_w/2"/>
                                          </p:val>
                                        </p:tav>
                                        <p:tav tm="100000">
                                          <p:val>
                                            <p:strVal val="#ppt_x"/>
                                          </p:val>
                                        </p:tav>
                                      </p:tavLst>
                                    </p:anim>
                                    <p:anim calcmode="lin" valueType="num">
                                      <p:cBhvr additive="base">
                                        <p:cTn id="38" dur="500" fill="hold"/>
                                        <p:tgtEl>
                                          <p:spTgt spid="16458"/>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 presetClass="entr" presetSubtype="8" fill="hold" grpId="0" nodeType="afterEffect">
                                  <p:stCondLst>
                                    <p:cond delay="0"/>
                                  </p:stCondLst>
                                  <p:childTnLst>
                                    <p:set>
                                      <p:cBhvr>
                                        <p:cTn id="41" dur="1" fill="hold">
                                          <p:stCondLst>
                                            <p:cond delay="0"/>
                                          </p:stCondLst>
                                        </p:cTn>
                                        <p:tgtEl>
                                          <p:spTgt spid="16450"/>
                                        </p:tgtEl>
                                        <p:attrNameLst>
                                          <p:attrName>style.visibility</p:attrName>
                                        </p:attrNameLst>
                                      </p:cBhvr>
                                      <p:to>
                                        <p:strVal val="visible"/>
                                      </p:to>
                                    </p:set>
                                    <p:anim calcmode="lin" valueType="num">
                                      <p:cBhvr additive="base">
                                        <p:cTn id="42" dur="500" fill="hold"/>
                                        <p:tgtEl>
                                          <p:spTgt spid="16450"/>
                                        </p:tgtEl>
                                        <p:attrNameLst>
                                          <p:attrName>ppt_x</p:attrName>
                                        </p:attrNameLst>
                                      </p:cBhvr>
                                      <p:tavLst>
                                        <p:tav tm="0">
                                          <p:val>
                                            <p:strVal val="0-#ppt_w/2"/>
                                          </p:val>
                                        </p:tav>
                                        <p:tav tm="100000">
                                          <p:val>
                                            <p:strVal val="#ppt_x"/>
                                          </p:val>
                                        </p:tav>
                                      </p:tavLst>
                                    </p:anim>
                                    <p:anim calcmode="lin" valueType="num">
                                      <p:cBhvr additive="base">
                                        <p:cTn id="43" dur="500" fill="hold"/>
                                        <p:tgtEl>
                                          <p:spTgt spid="16450"/>
                                        </p:tgtEl>
                                        <p:attrNameLst>
                                          <p:attrName>ppt_y</p:attrName>
                                        </p:attrNameLst>
                                      </p:cBhvr>
                                      <p:tavLst>
                                        <p:tav tm="0">
                                          <p:val>
                                            <p:strVal val="#ppt_y"/>
                                          </p:val>
                                        </p:tav>
                                        <p:tav tm="100000">
                                          <p:val>
                                            <p:strVal val="#ppt_y"/>
                                          </p:val>
                                        </p:tav>
                                      </p:tavLst>
                                    </p:anim>
                                  </p:childTnLst>
                                </p:cTn>
                              </p:par>
                            </p:childTnLst>
                          </p:cTn>
                        </p:par>
                        <p:par>
                          <p:cTn id="44" fill="hold">
                            <p:stCondLst>
                              <p:cond delay="4000"/>
                            </p:stCondLst>
                            <p:childTnLst>
                              <p:par>
                                <p:cTn id="45" presetID="2" presetClass="entr" presetSubtype="12" fill="hold" grpId="0" nodeType="afterEffect">
                                  <p:stCondLst>
                                    <p:cond delay="0"/>
                                  </p:stCondLst>
                                  <p:childTnLst>
                                    <p:set>
                                      <p:cBhvr>
                                        <p:cTn id="46" dur="1" fill="hold">
                                          <p:stCondLst>
                                            <p:cond delay="0"/>
                                          </p:stCondLst>
                                        </p:cTn>
                                        <p:tgtEl>
                                          <p:spTgt spid="16463"/>
                                        </p:tgtEl>
                                        <p:attrNameLst>
                                          <p:attrName>style.visibility</p:attrName>
                                        </p:attrNameLst>
                                      </p:cBhvr>
                                      <p:to>
                                        <p:strVal val="visible"/>
                                      </p:to>
                                    </p:set>
                                    <p:anim calcmode="lin" valueType="num">
                                      <p:cBhvr additive="base">
                                        <p:cTn id="47" dur="500" fill="hold"/>
                                        <p:tgtEl>
                                          <p:spTgt spid="16463"/>
                                        </p:tgtEl>
                                        <p:attrNameLst>
                                          <p:attrName>ppt_x</p:attrName>
                                        </p:attrNameLst>
                                      </p:cBhvr>
                                      <p:tavLst>
                                        <p:tav tm="0">
                                          <p:val>
                                            <p:strVal val="0-#ppt_w/2"/>
                                          </p:val>
                                        </p:tav>
                                        <p:tav tm="100000">
                                          <p:val>
                                            <p:strVal val="#ppt_x"/>
                                          </p:val>
                                        </p:tav>
                                      </p:tavLst>
                                    </p:anim>
                                    <p:anim calcmode="lin" valueType="num">
                                      <p:cBhvr additive="base">
                                        <p:cTn id="48" dur="500" fill="hold"/>
                                        <p:tgtEl>
                                          <p:spTgt spid="16463"/>
                                        </p:tgtEl>
                                        <p:attrNameLst>
                                          <p:attrName>ppt_y</p:attrName>
                                        </p:attrNameLst>
                                      </p:cBhvr>
                                      <p:tavLst>
                                        <p:tav tm="0">
                                          <p:val>
                                            <p:strVal val="1+#ppt_h/2"/>
                                          </p:val>
                                        </p:tav>
                                        <p:tav tm="100000">
                                          <p:val>
                                            <p:strVal val="#ppt_y"/>
                                          </p:val>
                                        </p:tav>
                                      </p:tavLst>
                                    </p:anim>
                                  </p:childTnLst>
                                </p:cTn>
                              </p:par>
                            </p:childTnLst>
                          </p:cTn>
                        </p:par>
                        <p:par>
                          <p:cTn id="49" fill="hold">
                            <p:stCondLst>
                              <p:cond delay="4500"/>
                            </p:stCondLst>
                            <p:childTnLst>
                              <p:par>
                                <p:cTn id="50" presetID="2" presetClass="entr" presetSubtype="12" fill="hold" grpId="0" nodeType="afterEffect">
                                  <p:stCondLst>
                                    <p:cond delay="0"/>
                                  </p:stCondLst>
                                  <p:childTnLst>
                                    <p:set>
                                      <p:cBhvr>
                                        <p:cTn id="51" dur="1" fill="hold">
                                          <p:stCondLst>
                                            <p:cond delay="0"/>
                                          </p:stCondLst>
                                        </p:cTn>
                                        <p:tgtEl>
                                          <p:spTgt spid="16462"/>
                                        </p:tgtEl>
                                        <p:attrNameLst>
                                          <p:attrName>style.visibility</p:attrName>
                                        </p:attrNameLst>
                                      </p:cBhvr>
                                      <p:to>
                                        <p:strVal val="visible"/>
                                      </p:to>
                                    </p:set>
                                    <p:anim calcmode="lin" valueType="num">
                                      <p:cBhvr additive="base">
                                        <p:cTn id="52" dur="500" fill="hold"/>
                                        <p:tgtEl>
                                          <p:spTgt spid="16462"/>
                                        </p:tgtEl>
                                        <p:attrNameLst>
                                          <p:attrName>ppt_x</p:attrName>
                                        </p:attrNameLst>
                                      </p:cBhvr>
                                      <p:tavLst>
                                        <p:tav tm="0">
                                          <p:val>
                                            <p:strVal val="0-#ppt_w/2"/>
                                          </p:val>
                                        </p:tav>
                                        <p:tav tm="100000">
                                          <p:val>
                                            <p:strVal val="#ppt_x"/>
                                          </p:val>
                                        </p:tav>
                                      </p:tavLst>
                                    </p:anim>
                                    <p:anim calcmode="lin" valueType="num">
                                      <p:cBhvr additive="base">
                                        <p:cTn id="53" dur="500" fill="hold"/>
                                        <p:tgtEl>
                                          <p:spTgt spid="16462"/>
                                        </p:tgtEl>
                                        <p:attrNameLst>
                                          <p:attrName>ppt_y</p:attrName>
                                        </p:attrNameLst>
                                      </p:cBhvr>
                                      <p:tavLst>
                                        <p:tav tm="0">
                                          <p:val>
                                            <p:strVal val="1+#ppt_h/2"/>
                                          </p:val>
                                        </p:tav>
                                        <p:tav tm="100000">
                                          <p:val>
                                            <p:strVal val="#ppt_y"/>
                                          </p:val>
                                        </p:tav>
                                      </p:tavLst>
                                    </p:anim>
                                  </p:childTnLst>
                                </p:cTn>
                              </p:par>
                            </p:childTnLst>
                          </p:cTn>
                        </p:par>
                        <p:par>
                          <p:cTn id="54" fill="hold">
                            <p:stCondLst>
                              <p:cond delay="5000"/>
                            </p:stCondLst>
                            <p:childTnLst>
                              <p:par>
                                <p:cTn id="55" presetID="2" presetClass="entr" presetSubtype="12" fill="hold" grpId="0" nodeType="afterEffect">
                                  <p:stCondLst>
                                    <p:cond delay="0"/>
                                  </p:stCondLst>
                                  <p:childTnLst>
                                    <p:set>
                                      <p:cBhvr>
                                        <p:cTn id="56" dur="1" fill="hold">
                                          <p:stCondLst>
                                            <p:cond delay="0"/>
                                          </p:stCondLst>
                                        </p:cTn>
                                        <p:tgtEl>
                                          <p:spTgt spid="16461"/>
                                        </p:tgtEl>
                                        <p:attrNameLst>
                                          <p:attrName>style.visibility</p:attrName>
                                        </p:attrNameLst>
                                      </p:cBhvr>
                                      <p:to>
                                        <p:strVal val="visible"/>
                                      </p:to>
                                    </p:set>
                                    <p:anim calcmode="lin" valueType="num">
                                      <p:cBhvr additive="base">
                                        <p:cTn id="57" dur="500" fill="hold"/>
                                        <p:tgtEl>
                                          <p:spTgt spid="16461"/>
                                        </p:tgtEl>
                                        <p:attrNameLst>
                                          <p:attrName>ppt_x</p:attrName>
                                        </p:attrNameLst>
                                      </p:cBhvr>
                                      <p:tavLst>
                                        <p:tav tm="0">
                                          <p:val>
                                            <p:strVal val="0-#ppt_w/2"/>
                                          </p:val>
                                        </p:tav>
                                        <p:tav tm="100000">
                                          <p:val>
                                            <p:strVal val="#ppt_x"/>
                                          </p:val>
                                        </p:tav>
                                      </p:tavLst>
                                    </p:anim>
                                    <p:anim calcmode="lin" valueType="num">
                                      <p:cBhvr additive="base">
                                        <p:cTn id="58" dur="500" fill="hold"/>
                                        <p:tgtEl>
                                          <p:spTgt spid="16461"/>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2" presetClass="entr" presetSubtype="12" fill="hold" grpId="0" nodeType="afterEffect">
                                  <p:stCondLst>
                                    <p:cond delay="0"/>
                                  </p:stCondLst>
                                  <p:childTnLst>
                                    <p:set>
                                      <p:cBhvr>
                                        <p:cTn id="61" dur="1" fill="hold">
                                          <p:stCondLst>
                                            <p:cond delay="0"/>
                                          </p:stCondLst>
                                        </p:cTn>
                                        <p:tgtEl>
                                          <p:spTgt spid="16460"/>
                                        </p:tgtEl>
                                        <p:attrNameLst>
                                          <p:attrName>style.visibility</p:attrName>
                                        </p:attrNameLst>
                                      </p:cBhvr>
                                      <p:to>
                                        <p:strVal val="visible"/>
                                      </p:to>
                                    </p:set>
                                    <p:anim calcmode="lin" valueType="num">
                                      <p:cBhvr additive="base">
                                        <p:cTn id="62" dur="500" fill="hold"/>
                                        <p:tgtEl>
                                          <p:spTgt spid="16460"/>
                                        </p:tgtEl>
                                        <p:attrNameLst>
                                          <p:attrName>ppt_x</p:attrName>
                                        </p:attrNameLst>
                                      </p:cBhvr>
                                      <p:tavLst>
                                        <p:tav tm="0">
                                          <p:val>
                                            <p:strVal val="0-#ppt_w/2"/>
                                          </p:val>
                                        </p:tav>
                                        <p:tav tm="100000">
                                          <p:val>
                                            <p:strVal val="#ppt_x"/>
                                          </p:val>
                                        </p:tav>
                                      </p:tavLst>
                                    </p:anim>
                                    <p:anim calcmode="lin" valueType="num">
                                      <p:cBhvr additive="base">
                                        <p:cTn id="63" dur="500" fill="hold"/>
                                        <p:tgtEl>
                                          <p:spTgt spid="16460"/>
                                        </p:tgtEl>
                                        <p:attrNameLst>
                                          <p:attrName>ppt_y</p:attrName>
                                        </p:attrNameLst>
                                      </p:cBhvr>
                                      <p:tavLst>
                                        <p:tav tm="0">
                                          <p:val>
                                            <p:strVal val="1+#ppt_h/2"/>
                                          </p:val>
                                        </p:tav>
                                        <p:tav tm="100000">
                                          <p:val>
                                            <p:strVal val="#ppt_y"/>
                                          </p:val>
                                        </p:tav>
                                      </p:tavLst>
                                    </p:anim>
                                  </p:childTnLst>
                                </p:cTn>
                              </p:par>
                            </p:childTnLst>
                          </p:cTn>
                        </p:par>
                        <p:par>
                          <p:cTn id="64" fill="hold">
                            <p:stCondLst>
                              <p:cond delay="6000"/>
                            </p:stCondLst>
                            <p:childTnLst>
                              <p:par>
                                <p:cTn id="65" presetID="2" presetClass="entr" presetSubtype="4" fill="hold" grpId="0" nodeType="afterEffect">
                                  <p:stCondLst>
                                    <p:cond delay="0"/>
                                  </p:stCondLst>
                                  <p:childTnLst>
                                    <p:set>
                                      <p:cBhvr>
                                        <p:cTn id="66" dur="1" fill="hold">
                                          <p:stCondLst>
                                            <p:cond delay="0"/>
                                          </p:stCondLst>
                                        </p:cTn>
                                        <p:tgtEl>
                                          <p:spTgt spid="16455"/>
                                        </p:tgtEl>
                                        <p:attrNameLst>
                                          <p:attrName>style.visibility</p:attrName>
                                        </p:attrNameLst>
                                      </p:cBhvr>
                                      <p:to>
                                        <p:strVal val="visible"/>
                                      </p:to>
                                    </p:set>
                                    <p:anim calcmode="lin" valueType="num">
                                      <p:cBhvr additive="base">
                                        <p:cTn id="67" dur="500" fill="hold"/>
                                        <p:tgtEl>
                                          <p:spTgt spid="16455"/>
                                        </p:tgtEl>
                                        <p:attrNameLst>
                                          <p:attrName>ppt_x</p:attrName>
                                        </p:attrNameLst>
                                      </p:cBhvr>
                                      <p:tavLst>
                                        <p:tav tm="0">
                                          <p:val>
                                            <p:strVal val="#ppt_x"/>
                                          </p:val>
                                        </p:tav>
                                        <p:tav tm="100000">
                                          <p:val>
                                            <p:strVal val="#ppt_x"/>
                                          </p:val>
                                        </p:tav>
                                      </p:tavLst>
                                    </p:anim>
                                    <p:anim calcmode="lin" valueType="num">
                                      <p:cBhvr additive="base">
                                        <p:cTn id="68" dur="500" fill="hold"/>
                                        <p:tgtEl>
                                          <p:spTgt spid="16455"/>
                                        </p:tgtEl>
                                        <p:attrNameLst>
                                          <p:attrName>ppt_y</p:attrName>
                                        </p:attrNameLst>
                                      </p:cBhvr>
                                      <p:tavLst>
                                        <p:tav tm="0">
                                          <p:val>
                                            <p:strVal val="1+#ppt_h/2"/>
                                          </p:val>
                                        </p:tav>
                                        <p:tav tm="100000">
                                          <p:val>
                                            <p:strVal val="#ppt_y"/>
                                          </p:val>
                                        </p:tav>
                                      </p:tavLst>
                                    </p:anim>
                                  </p:childTnLst>
                                </p:cTn>
                              </p:par>
                            </p:childTnLst>
                          </p:cTn>
                        </p:par>
                        <p:par>
                          <p:cTn id="69" fill="hold">
                            <p:stCondLst>
                              <p:cond delay="6500"/>
                            </p:stCondLst>
                            <p:childTnLst>
                              <p:par>
                                <p:cTn id="70" presetID="2" presetClass="entr" presetSubtype="4" fill="hold" grpId="0" nodeType="afterEffect">
                                  <p:stCondLst>
                                    <p:cond delay="0"/>
                                  </p:stCondLst>
                                  <p:childTnLst>
                                    <p:set>
                                      <p:cBhvr>
                                        <p:cTn id="71" dur="1" fill="hold">
                                          <p:stCondLst>
                                            <p:cond delay="0"/>
                                          </p:stCondLst>
                                        </p:cTn>
                                        <p:tgtEl>
                                          <p:spTgt spid="16457"/>
                                        </p:tgtEl>
                                        <p:attrNameLst>
                                          <p:attrName>style.visibility</p:attrName>
                                        </p:attrNameLst>
                                      </p:cBhvr>
                                      <p:to>
                                        <p:strVal val="visible"/>
                                      </p:to>
                                    </p:set>
                                    <p:anim calcmode="lin" valueType="num">
                                      <p:cBhvr additive="base">
                                        <p:cTn id="72" dur="500" fill="hold"/>
                                        <p:tgtEl>
                                          <p:spTgt spid="16457"/>
                                        </p:tgtEl>
                                        <p:attrNameLst>
                                          <p:attrName>ppt_x</p:attrName>
                                        </p:attrNameLst>
                                      </p:cBhvr>
                                      <p:tavLst>
                                        <p:tav tm="0">
                                          <p:val>
                                            <p:strVal val="#ppt_x"/>
                                          </p:val>
                                        </p:tav>
                                        <p:tav tm="100000">
                                          <p:val>
                                            <p:strVal val="#ppt_x"/>
                                          </p:val>
                                        </p:tav>
                                      </p:tavLst>
                                    </p:anim>
                                    <p:anim calcmode="lin" valueType="num">
                                      <p:cBhvr additive="base">
                                        <p:cTn id="73" dur="500" fill="hold"/>
                                        <p:tgtEl>
                                          <p:spTgt spid="16457"/>
                                        </p:tgtEl>
                                        <p:attrNameLst>
                                          <p:attrName>ppt_y</p:attrName>
                                        </p:attrNameLst>
                                      </p:cBhvr>
                                      <p:tavLst>
                                        <p:tav tm="0">
                                          <p:val>
                                            <p:strVal val="1+#ppt_h/2"/>
                                          </p:val>
                                        </p:tav>
                                        <p:tav tm="100000">
                                          <p:val>
                                            <p:strVal val="#ppt_y"/>
                                          </p:val>
                                        </p:tav>
                                      </p:tavLst>
                                    </p:anim>
                                  </p:childTnLst>
                                </p:cTn>
                              </p:par>
                            </p:childTnLst>
                          </p:cTn>
                        </p:par>
                        <p:par>
                          <p:cTn id="74" fill="hold">
                            <p:stCondLst>
                              <p:cond delay="7000"/>
                            </p:stCondLst>
                            <p:childTnLst>
                              <p:par>
                                <p:cTn id="75" presetID="2" presetClass="entr" presetSubtype="12" fill="hold" grpId="0" nodeType="afterEffect">
                                  <p:stCondLst>
                                    <p:cond delay="0"/>
                                  </p:stCondLst>
                                  <p:childTnLst>
                                    <p:set>
                                      <p:cBhvr>
                                        <p:cTn id="76" dur="1" fill="hold">
                                          <p:stCondLst>
                                            <p:cond delay="0"/>
                                          </p:stCondLst>
                                        </p:cTn>
                                        <p:tgtEl>
                                          <p:spTgt spid="16464"/>
                                        </p:tgtEl>
                                        <p:attrNameLst>
                                          <p:attrName>style.visibility</p:attrName>
                                        </p:attrNameLst>
                                      </p:cBhvr>
                                      <p:to>
                                        <p:strVal val="visible"/>
                                      </p:to>
                                    </p:set>
                                    <p:anim calcmode="lin" valueType="num">
                                      <p:cBhvr additive="base">
                                        <p:cTn id="77" dur="500" fill="hold"/>
                                        <p:tgtEl>
                                          <p:spTgt spid="16464"/>
                                        </p:tgtEl>
                                        <p:attrNameLst>
                                          <p:attrName>ppt_x</p:attrName>
                                        </p:attrNameLst>
                                      </p:cBhvr>
                                      <p:tavLst>
                                        <p:tav tm="0">
                                          <p:val>
                                            <p:strVal val="0-#ppt_w/2"/>
                                          </p:val>
                                        </p:tav>
                                        <p:tav tm="100000">
                                          <p:val>
                                            <p:strVal val="#ppt_x"/>
                                          </p:val>
                                        </p:tav>
                                      </p:tavLst>
                                    </p:anim>
                                    <p:anim calcmode="lin" valueType="num">
                                      <p:cBhvr additive="base">
                                        <p:cTn id="78" dur="500" fill="hold"/>
                                        <p:tgtEl>
                                          <p:spTgt spid="16464"/>
                                        </p:tgtEl>
                                        <p:attrNameLst>
                                          <p:attrName>ppt_y</p:attrName>
                                        </p:attrNameLst>
                                      </p:cBhvr>
                                      <p:tavLst>
                                        <p:tav tm="0">
                                          <p:val>
                                            <p:strVal val="1+#ppt_h/2"/>
                                          </p:val>
                                        </p:tav>
                                        <p:tav tm="100000">
                                          <p:val>
                                            <p:strVal val="#ppt_y"/>
                                          </p:val>
                                        </p:tav>
                                      </p:tavLst>
                                    </p:anim>
                                  </p:childTnLst>
                                </p:cTn>
                              </p:par>
                            </p:childTnLst>
                          </p:cTn>
                        </p:par>
                        <p:par>
                          <p:cTn id="79" fill="hold">
                            <p:stCondLst>
                              <p:cond delay="7500"/>
                            </p:stCondLst>
                            <p:childTnLst>
                              <p:par>
                                <p:cTn id="80" presetID="2" presetClass="entr" presetSubtype="12" fill="hold" grpId="0" nodeType="afterEffect">
                                  <p:stCondLst>
                                    <p:cond delay="0"/>
                                  </p:stCondLst>
                                  <p:childTnLst>
                                    <p:set>
                                      <p:cBhvr>
                                        <p:cTn id="81" dur="1" fill="hold">
                                          <p:stCondLst>
                                            <p:cond delay="0"/>
                                          </p:stCondLst>
                                        </p:cTn>
                                        <p:tgtEl>
                                          <p:spTgt spid="16465"/>
                                        </p:tgtEl>
                                        <p:attrNameLst>
                                          <p:attrName>style.visibility</p:attrName>
                                        </p:attrNameLst>
                                      </p:cBhvr>
                                      <p:to>
                                        <p:strVal val="visible"/>
                                      </p:to>
                                    </p:set>
                                    <p:anim calcmode="lin" valueType="num">
                                      <p:cBhvr additive="base">
                                        <p:cTn id="82" dur="500" fill="hold"/>
                                        <p:tgtEl>
                                          <p:spTgt spid="16465"/>
                                        </p:tgtEl>
                                        <p:attrNameLst>
                                          <p:attrName>ppt_x</p:attrName>
                                        </p:attrNameLst>
                                      </p:cBhvr>
                                      <p:tavLst>
                                        <p:tav tm="0">
                                          <p:val>
                                            <p:strVal val="0-#ppt_w/2"/>
                                          </p:val>
                                        </p:tav>
                                        <p:tav tm="100000">
                                          <p:val>
                                            <p:strVal val="#ppt_x"/>
                                          </p:val>
                                        </p:tav>
                                      </p:tavLst>
                                    </p:anim>
                                    <p:anim calcmode="lin" valueType="num">
                                      <p:cBhvr additive="base">
                                        <p:cTn id="83" dur="500" fill="hold"/>
                                        <p:tgtEl>
                                          <p:spTgt spid="16465"/>
                                        </p:tgtEl>
                                        <p:attrNameLst>
                                          <p:attrName>ppt_y</p:attrName>
                                        </p:attrNameLst>
                                      </p:cBhvr>
                                      <p:tavLst>
                                        <p:tav tm="0">
                                          <p:val>
                                            <p:strVal val="1+#ppt_h/2"/>
                                          </p:val>
                                        </p:tav>
                                        <p:tav tm="100000">
                                          <p:val>
                                            <p:strVal val="#ppt_y"/>
                                          </p:val>
                                        </p:tav>
                                      </p:tavLst>
                                    </p:anim>
                                  </p:childTnLst>
                                </p:cTn>
                              </p:par>
                            </p:childTnLst>
                          </p:cTn>
                        </p:par>
                        <p:par>
                          <p:cTn id="84" fill="hold">
                            <p:stCondLst>
                              <p:cond delay="8000"/>
                            </p:stCondLst>
                            <p:childTnLst>
                              <p:par>
                                <p:cTn id="85" presetID="2" presetClass="entr" presetSubtype="12" fill="hold" grpId="0" nodeType="afterEffect">
                                  <p:stCondLst>
                                    <p:cond delay="0"/>
                                  </p:stCondLst>
                                  <p:childTnLst>
                                    <p:set>
                                      <p:cBhvr>
                                        <p:cTn id="86" dur="1" fill="hold">
                                          <p:stCondLst>
                                            <p:cond delay="0"/>
                                          </p:stCondLst>
                                        </p:cTn>
                                        <p:tgtEl>
                                          <p:spTgt spid="16466"/>
                                        </p:tgtEl>
                                        <p:attrNameLst>
                                          <p:attrName>style.visibility</p:attrName>
                                        </p:attrNameLst>
                                      </p:cBhvr>
                                      <p:to>
                                        <p:strVal val="visible"/>
                                      </p:to>
                                    </p:set>
                                    <p:anim calcmode="lin" valueType="num">
                                      <p:cBhvr additive="base">
                                        <p:cTn id="87" dur="500" fill="hold"/>
                                        <p:tgtEl>
                                          <p:spTgt spid="16466"/>
                                        </p:tgtEl>
                                        <p:attrNameLst>
                                          <p:attrName>ppt_x</p:attrName>
                                        </p:attrNameLst>
                                      </p:cBhvr>
                                      <p:tavLst>
                                        <p:tav tm="0">
                                          <p:val>
                                            <p:strVal val="0-#ppt_w/2"/>
                                          </p:val>
                                        </p:tav>
                                        <p:tav tm="100000">
                                          <p:val>
                                            <p:strVal val="#ppt_x"/>
                                          </p:val>
                                        </p:tav>
                                      </p:tavLst>
                                    </p:anim>
                                    <p:anim calcmode="lin" valueType="num">
                                      <p:cBhvr additive="base">
                                        <p:cTn id="88" dur="500" fill="hold"/>
                                        <p:tgtEl>
                                          <p:spTgt spid="16466"/>
                                        </p:tgtEl>
                                        <p:attrNameLst>
                                          <p:attrName>ppt_y</p:attrName>
                                        </p:attrNameLst>
                                      </p:cBhvr>
                                      <p:tavLst>
                                        <p:tav tm="0">
                                          <p:val>
                                            <p:strVal val="1+#ppt_h/2"/>
                                          </p:val>
                                        </p:tav>
                                        <p:tav tm="100000">
                                          <p:val>
                                            <p:strVal val="#ppt_y"/>
                                          </p:val>
                                        </p:tav>
                                      </p:tavLst>
                                    </p:anim>
                                  </p:childTnLst>
                                </p:cTn>
                              </p:par>
                            </p:childTnLst>
                          </p:cTn>
                        </p:par>
                        <p:par>
                          <p:cTn id="89" fill="hold">
                            <p:stCondLst>
                              <p:cond delay="8500"/>
                            </p:stCondLst>
                            <p:childTnLst>
                              <p:par>
                                <p:cTn id="90" presetID="2" presetClass="entr" presetSubtype="12" fill="hold" grpId="0" nodeType="afterEffect">
                                  <p:stCondLst>
                                    <p:cond delay="0"/>
                                  </p:stCondLst>
                                  <p:childTnLst>
                                    <p:set>
                                      <p:cBhvr>
                                        <p:cTn id="91" dur="1" fill="hold">
                                          <p:stCondLst>
                                            <p:cond delay="0"/>
                                          </p:stCondLst>
                                        </p:cTn>
                                        <p:tgtEl>
                                          <p:spTgt spid="16467"/>
                                        </p:tgtEl>
                                        <p:attrNameLst>
                                          <p:attrName>style.visibility</p:attrName>
                                        </p:attrNameLst>
                                      </p:cBhvr>
                                      <p:to>
                                        <p:strVal val="visible"/>
                                      </p:to>
                                    </p:set>
                                    <p:anim calcmode="lin" valueType="num">
                                      <p:cBhvr additive="base">
                                        <p:cTn id="92" dur="500" fill="hold"/>
                                        <p:tgtEl>
                                          <p:spTgt spid="16467"/>
                                        </p:tgtEl>
                                        <p:attrNameLst>
                                          <p:attrName>ppt_x</p:attrName>
                                        </p:attrNameLst>
                                      </p:cBhvr>
                                      <p:tavLst>
                                        <p:tav tm="0">
                                          <p:val>
                                            <p:strVal val="0-#ppt_w/2"/>
                                          </p:val>
                                        </p:tav>
                                        <p:tav tm="100000">
                                          <p:val>
                                            <p:strVal val="#ppt_x"/>
                                          </p:val>
                                        </p:tav>
                                      </p:tavLst>
                                    </p:anim>
                                    <p:anim calcmode="lin" valueType="num">
                                      <p:cBhvr additive="base">
                                        <p:cTn id="93" dur="500" fill="hold"/>
                                        <p:tgtEl>
                                          <p:spTgt spid="16467"/>
                                        </p:tgtEl>
                                        <p:attrNameLst>
                                          <p:attrName>ppt_y</p:attrName>
                                        </p:attrNameLst>
                                      </p:cBhvr>
                                      <p:tavLst>
                                        <p:tav tm="0">
                                          <p:val>
                                            <p:strVal val="1+#ppt_h/2"/>
                                          </p:val>
                                        </p:tav>
                                        <p:tav tm="100000">
                                          <p:val>
                                            <p:strVal val="#ppt_y"/>
                                          </p:val>
                                        </p:tav>
                                      </p:tavLst>
                                    </p:anim>
                                  </p:childTnLst>
                                </p:cTn>
                              </p:par>
                            </p:childTnLst>
                          </p:cTn>
                        </p:par>
                        <p:par>
                          <p:cTn id="94" fill="hold">
                            <p:stCondLst>
                              <p:cond delay="9000"/>
                            </p:stCondLst>
                            <p:childTnLst>
                              <p:par>
                                <p:cTn id="95" presetID="2" presetClass="entr" presetSubtype="12" fill="hold" grpId="0" nodeType="afterEffect">
                                  <p:stCondLst>
                                    <p:cond delay="0"/>
                                  </p:stCondLst>
                                  <p:childTnLst>
                                    <p:set>
                                      <p:cBhvr>
                                        <p:cTn id="96" dur="1" fill="hold">
                                          <p:stCondLst>
                                            <p:cond delay="0"/>
                                          </p:stCondLst>
                                        </p:cTn>
                                        <p:tgtEl>
                                          <p:spTgt spid="16468"/>
                                        </p:tgtEl>
                                        <p:attrNameLst>
                                          <p:attrName>style.visibility</p:attrName>
                                        </p:attrNameLst>
                                      </p:cBhvr>
                                      <p:to>
                                        <p:strVal val="visible"/>
                                      </p:to>
                                    </p:set>
                                    <p:anim calcmode="lin" valueType="num">
                                      <p:cBhvr additive="base">
                                        <p:cTn id="97" dur="500" fill="hold"/>
                                        <p:tgtEl>
                                          <p:spTgt spid="16468"/>
                                        </p:tgtEl>
                                        <p:attrNameLst>
                                          <p:attrName>ppt_x</p:attrName>
                                        </p:attrNameLst>
                                      </p:cBhvr>
                                      <p:tavLst>
                                        <p:tav tm="0">
                                          <p:val>
                                            <p:strVal val="0-#ppt_w/2"/>
                                          </p:val>
                                        </p:tav>
                                        <p:tav tm="100000">
                                          <p:val>
                                            <p:strVal val="#ppt_x"/>
                                          </p:val>
                                        </p:tav>
                                      </p:tavLst>
                                    </p:anim>
                                    <p:anim calcmode="lin" valueType="num">
                                      <p:cBhvr additive="base">
                                        <p:cTn id="98" dur="500" fill="hold"/>
                                        <p:tgtEl>
                                          <p:spTgt spid="16468"/>
                                        </p:tgtEl>
                                        <p:attrNameLst>
                                          <p:attrName>ppt_y</p:attrName>
                                        </p:attrNameLst>
                                      </p:cBhvr>
                                      <p:tavLst>
                                        <p:tav tm="0">
                                          <p:val>
                                            <p:strVal val="1+#ppt_h/2"/>
                                          </p:val>
                                        </p:tav>
                                        <p:tav tm="100000">
                                          <p:val>
                                            <p:strVal val="#ppt_y"/>
                                          </p:val>
                                        </p:tav>
                                      </p:tavLst>
                                    </p:anim>
                                  </p:childTnLst>
                                </p:cTn>
                              </p:par>
                            </p:childTnLst>
                          </p:cTn>
                        </p:par>
                        <p:par>
                          <p:cTn id="99" fill="hold">
                            <p:stCondLst>
                              <p:cond delay="9500"/>
                            </p:stCondLst>
                            <p:childTnLst>
                              <p:par>
                                <p:cTn id="100" presetID="2" presetClass="entr" presetSubtype="12" fill="hold" grpId="0" nodeType="afterEffect">
                                  <p:stCondLst>
                                    <p:cond delay="0"/>
                                  </p:stCondLst>
                                  <p:childTnLst>
                                    <p:set>
                                      <p:cBhvr>
                                        <p:cTn id="101" dur="1" fill="hold">
                                          <p:stCondLst>
                                            <p:cond delay="0"/>
                                          </p:stCondLst>
                                        </p:cTn>
                                        <p:tgtEl>
                                          <p:spTgt spid="16469"/>
                                        </p:tgtEl>
                                        <p:attrNameLst>
                                          <p:attrName>style.visibility</p:attrName>
                                        </p:attrNameLst>
                                      </p:cBhvr>
                                      <p:to>
                                        <p:strVal val="visible"/>
                                      </p:to>
                                    </p:set>
                                    <p:anim calcmode="lin" valueType="num">
                                      <p:cBhvr additive="base">
                                        <p:cTn id="102" dur="500" fill="hold"/>
                                        <p:tgtEl>
                                          <p:spTgt spid="16469"/>
                                        </p:tgtEl>
                                        <p:attrNameLst>
                                          <p:attrName>ppt_x</p:attrName>
                                        </p:attrNameLst>
                                      </p:cBhvr>
                                      <p:tavLst>
                                        <p:tav tm="0">
                                          <p:val>
                                            <p:strVal val="0-#ppt_w/2"/>
                                          </p:val>
                                        </p:tav>
                                        <p:tav tm="100000">
                                          <p:val>
                                            <p:strVal val="#ppt_x"/>
                                          </p:val>
                                        </p:tav>
                                      </p:tavLst>
                                    </p:anim>
                                    <p:anim calcmode="lin" valueType="num">
                                      <p:cBhvr additive="base">
                                        <p:cTn id="103" dur="500" fill="hold"/>
                                        <p:tgtEl>
                                          <p:spTgt spid="16469"/>
                                        </p:tgtEl>
                                        <p:attrNameLst>
                                          <p:attrName>ppt_y</p:attrName>
                                        </p:attrNameLst>
                                      </p:cBhvr>
                                      <p:tavLst>
                                        <p:tav tm="0">
                                          <p:val>
                                            <p:strVal val="1+#ppt_h/2"/>
                                          </p:val>
                                        </p:tav>
                                        <p:tav tm="100000">
                                          <p:val>
                                            <p:strVal val="#ppt_y"/>
                                          </p:val>
                                        </p:tav>
                                      </p:tavLst>
                                    </p:anim>
                                  </p:childTnLst>
                                </p:cTn>
                              </p:par>
                            </p:childTnLst>
                          </p:cTn>
                        </p:par>
                        <p:par>
                          <p:cTn id="104" fill="hold">
                            <p:stCondLst>
                              <p:cond delay="10000"/>
                            </p:stCondLst>
                            <p:childTnLst>
                              <p:par>
                                <p:cTn id="105" presetID="2" presetClass="entr" presetSubtype="12" fill="hold" grpId="0" nodeType="afterEffect">
                                  <p:stCondLst>
                                    <p:cond delay="0"/>
                                  </p:stCondLst>
                                  <p:childTnLst>
                                    <p:set>
                                      <p:cBhvr>
                                        <p:cTn id="106" dur="1" fill="hold">
                                          <p:stCondLst>
                                            <p:cond delay="0"/>
                                          </p:stCondLst>
                                        </p:cTn>
                                        <p:tgtEl>
                                          <p:spTgt spid="16470"/>
                                        </p:tgtEl>
                                        <p:attrNameLst>
                                          <p:attrName>style.visibility</p:attrName>
                                        </p:attrNameLst>
                                      </p:cBhvr>
                                      <p:to>
                                        <p:strVal val="visible"/>
                                      </p:to>
                                    </p:set>
                                    <p:anim calcmode="lin" valueType="num">
                                      <p:cBhvr additive="base">
                                        <p:cTn id="107" dur="500" fill="hold"/>
                                        <p:tgtEl>
                                          <p:spTgt spid="16470"/>
                                        </p:tgtEl>
                                        <p:attrNameLst>
                                          <p:attrName>ppt_x</p:attrName>
                                        </p:attrNameLst>
                                      </p:cBhvr>
                                      <p:tavLst>
                                        <p:tav tm="0">
                                          <p:val>
                                            <p:strVal val="0-#ppt_w/2"/>
                                          </p:val>
                                        </p:tav>
                                        <p:tav tm="100000">
                                          <p:val>
                                            <p:strVal val="#ppt_x"/>
                                          </p:val>
                                        </p:tav>
                                      </p:tavLst>
                                    </p:anim>
                                    <p:anim calcmode="lin" valueType="num">
                                      <p:cBhvr additive="base">
                                        <p:cTn id="108" dur="500" fill="hold"/>
                                        <p:tgtEl>
                                          <p:spTgt spid="16470"/>
                                        </p:tgtEl>
                                        <p:attrNameLst>
                                          <p:attrName>ppt_y</p:attrName>
                                        </p:attrNameLst>
                                      </p:cBhvr>
                                      <p:tavLst>
                                        <p:tav tm="0">
                                          <p:val>
                                            <p:strVal val="1+#ppt_h/2"/>
                                          </p:val>
                                        </p:tav>
                                        <p:tav tm="100000">
                                          <p:val>
                                            <p:strVal val="#ppt_y"/>
                                          </p:val>
                                        </p:tav>
                                      </p:tavLst>
                                    </p:anim>
                                  </p:childTnLst>
                                </p:cTn>
                              </p:par>
                            </p:childTnLst>
                          </p:cTn>
                        </p:par>
                        <p:par>
                          <p:cTn id="109" fill="hold">
                            <p:stCondLst>
                              <p:cond delay="10500"/>
                            </p:stCondLst>
                            <p:childTnLst>
                              <p:par>
                                <p:cTn id="110" presetID="2" presetClass="entr" presetSubtype="12" fill="hold" grpId="0" nodeType="afterEffect">
                                  <p:stCondLst>
                                    <p:cond delay="0"/>
                                  </p:stCondLst>
                                  <p:childTnLst>
                                    <p:set>
                                      <p:cBhvr>
                                        <p:cTn id="111" dur="1" fill="hold">
                                          <p:stCondLst>
                                            <p:cond delay="0"/>
                                          </p:stCondLst>
                                        </p:cTn>
                                        <p:tgtEl>
                                          <p:spTgt spid="16474"/>
                                        </p:tgtEl>
                                        <p:attrNameLst>
                                          <p:attrName>style.visibility</p:attrName>
                                        </p:attrNameLst>
                                      </p:cBhvr>
                                      <p:to>
                                        <p:strVal val="visible"/>
                                      </p:to>
                                    </p:set>
                                    <p:anim calcmode="lin" valueType="num">
                                      <p:cBhvr additive="base">
                                        <p:cTn id="112" dur="500" fill="hold"/>
                                        <p:tgtEl>
                                          <p:spTgt spid="16474"/>
                                        </p:tgtEl>
                                        <p:attrNameLst>
                                          <p:attrName>ppt_x</p:attrName>
                                        </p:attrNameLst>
                                      </p:cBhvr>
                                      <p:tavLst>
                                        <p:tav tm="0">
                                          <p:val>
                                            <p:strVal val="0-#ppt_w/2"/>
                                          </p:val>
                                        </p:tav>
                                        <p:tav tm="100000">
                                          <p:val>
                                            <p:strVal val="#ppt_x"/>
                                          </p:val>
                                        </p:tav>
                                      </p:tavLst>
                                    </p:anim>
                                    <p:anim calcmode="lin" valueType="num">
                                      <p:cBhvr additive="base">
                                        <p:cTn id="113" dur="500" fill="hold"/>
                                        <p:tgtEl>
                                          <p:spTgt spid="16474"/>
                                        </p:tgtEl>
                                        <p:attrNameLst>
                                          <p:attrName>ppt_y</p:attrName>
                                        </p:attrNameLst>
                                      </p:cBhvr>
                                      <p:tavLst>
                                        <p:tav tm="0">
                                          <p:val>
                                            <p:strVal val="1+#ppt_h/2"/>
                                          </p:val>
                                        </p:tav>
                                        <p:tav tm="100000">
                                          <p:val>
                                            <p:strVal val="#ppt_y"/>
                                          </p:val>
                                        </p:tav>
                                      </p:tavLst>
                                    </p:anim>
                                  </p:childTnLst>
                                </p:cTn>
                              </p:par>
                            </p:childTnLst>
                          </p:cTn>
                        </p:par>
                        <p:par>
                          <p:cTn id="114" fill="hold">
                            <p:stCondLst>
                              <p:cond delay="11000"/>
                            </p:stCondLst>
                            <p:childTnLst>
                              <p:par>
                                <p:cTn id="115" presetID="2" presetClass="entr" presetSubtype="4" fill="hold" grpId="0" nodeType="afterEffect">
                                  <p:stCondLst>
                                    <p:cond delay="0"/>
                                  </p:stCondLst>
                                  <p:childTnLst>
                                    <p:set>
                                      <p:cBhvr>
                                        <p:cTn id="116" dur="1" fill="hold">
                                          <p:stCondLst>
                                            <p:cond delay="0"/>
                                          </p:stCondLst>
                                        </p:cTn>
                                        <p:tgtEl>
                                          <p:spTgt spid="16456"/>
                                        </p:tgtEl>
                                        <p:attrNameLst>
                                          <p:attrName>style.visibility</p:attrName>
                                        </p:attrNameLst>
                                      </p:cBhvr>
                                      <p:to>
                                        <p:strVal val="visible"/>
                                      </p:to>
                                    </p:set>
                                    <p:anim calcmode="lin" valueType="num">
                                      <p:cBhvr additive="base">
                                        <p:cTn id="117" dur="500" fill="hold"/>
                                        <p:tgtEl>
                                          <p:spTgt spid="16456"/>
                                        </p:tgtEl>
                                        <p:attrNameLst>
                                          <p:attrName>ppt_x</p:attrName>
                                        </p:attrNameLst>
                                      </p:cBhvr>
                                      <p:tavLst>
                                        <p:tav tm="0">
                                          <p:val>
                                            <p:strVal val="#ppt_x"/>
                                          </p:val>
                                        </p:tav>
                                        <p:tav tm="100000">
                                          <p:val>
                                            <p:strVal val="#ppt_x"/>
                                          </p:val>
                                        </p:tav>
                                      </p:tavLst>
                                    </p:anim>
                                    <p:anim calcmode="lin" valueType="num">
                                      <p:cBhvr additive="base">
                                        <p:cTn id="118" dur="500" fill="hold"/>
                                        <p:tgtEl>
                                          <p:spTgt spid="16456"/>
                                        </p:tgtEl>
                                        <p:attrNameLst>
                                          <p:attrName>ppt_y</p:attrName>
                                        </p:attrNameLst>
                                      </p:cBhvr>
                                      <p:tavLst>
                                        <p:tav tm="0">
                                          <p:val>
                                            <p:strVal val="1+#ppt_h/2"/>
                                          </p:val>
                                        </p:tav>
                                        <p:tav tm="100000">
                                          <p:val>
                                            <p:strVal val="#ppt_y"/>
                                          </p:val>
                                        </p:tav>
                                      </p:tavLst>
                                    </p:anim>
                                  </p:childTnLst>
                                </p:cTn>
                              </p:par>
                            </p:childTnLst>
                          </p:cTn>
                        </p:par>
                        <p:par>
                          <p:cTn id="119" fill="hold">
                            <p:stCondLst>
                              <p:cond delay="11500"/>
                            </p:stCondLst>
                            <p:childTnLst>
                              <p:par>
                                <p:cTn id="120" presetID="2" presetClass="entr" presetSubtype="12" fill="hold" grpId="0" nodeType="afterEffect">
                                  <p:stCondLst>
                                    <p:cond delay="0"/>
                                  </p:stCondLst>
                                  <p:childTnLst>
                                    <p:set>
                                      <p:cBhvr>
                                        <p:cTn id="121" dur="1" fill="hold">
                                          <p:stCondLst>
                                            <p:cond delay="0"/>
                                          </p:stCondLst>
                                        </p:cTn>
                                        <p:tgtEl>
                                          <p:spTgt spid="16471"/>
                                        </p:tgtEl>
                                        <p:attrNameLst>
                                          <p:attrName>style.visibility</p:attrName>
                                        </p:attrNameLst>
                                      </p:cBhvr>
                                      <p:to>
                                        <p:strVal val="visible"/>
                                      </p:to>
                                    </p:set>
                                    <p:anim calcmode="lin" valueType="num">
                                      <p:cBhvr additive="base">
                                        <p:cTn id="122" dur="500" fill="hold"/>
                                        <p:tgtEl>
                                          <p:spTgt spid="16471"/>
                                        </p:tgtEl>
                                        <p:attrNameLst>
                                          <p:attrName>ppt_x</p:attrName>
                                        </p:attrNameLst>
                                      </p:cBhvr>
                                      <p:tavLst>
                                        <p:tav tm="0">
                                          <p:val>
                                            <p:strVal val="0-#ppt_w/2"/>
                                          </p:val>
                                        </p:tav>
                                        <p:tav tm="100000">
                                          <p:val>
                                            <p:strVal val="#ppt_x"/>
                                          </p:val>
                                        </p:tav>
                                      </p:tavLst>
                                    </p:anim>
                                    <p:anim calcmode="lin" valueType="num">
                                      <p:cBhvr additive="base">
                                        <p:cTn id="123" dur="500" fill="hold"/>
                                        <p:tgtEl>
                                          <p:spTgt spid="16471"/>
                                        </p:tgtEl>
                                        <p:attrNameLst>
                                          <p:attrName>ppt_y</p:attrName>
                                        </p:attrNameLst>
                                      </p:cBhvr>
                                      <p:tavLst>
                                        <p:tav tm="0">
                                          <p:val>
                                            <p:strVal val="1+#ppt_h/2"/>
                                          </p:val>
                                        </p:tav>
                                        <p:tav tm="100000">
                                          <p:val>
                                            <p:strVal val="#ppt_y"/>
                                          </p:val>
                                        </p:tav>
                                      </p:tavLst>
                                    </p:anim>
                                  </p:childTnLst>
                                </p:cTn>
                              </p:par>
                            </p:childTnLst>
                          </p:cTn>
                        </p:par>
                        <p:par>
                          <p:cTn id="124" fill="hold">
                            <p:stCondLst>
                              <p:cond delay="12000"/>
                            </p:stCondLst>
                            <p:childTnLst>
                              <p:par>
                                <p:cTn id="125" presetID="2" presetClass="entr" presetSubtype="12" fill="hold" grpId="0" nodeType="afterEffect">
                                  <p:stCondLst>
                                    <p:cond delay="0"/>
                                  </p:stCondLst>
                                  <p:childTnLst>
                                    <p:set>
                                      <p:cBhvr>
                                        <p:cTn id="126" dur="1" fill="hold">
                                          <p:stCondLst>
                                            <p:cond delay="0"/>
                                          </p:stCondLst>
                                        </p:cTn>
                                        <p:tgtEl>
                                          <p:spTgt spid="16472"/>
                                        </p:tgtEl>
                                        <p:attrNameLst>
                                          <p:attrName>style.visibility</p:attrName>
                                        </p:attrNameLst>
                                      </p:cBhvr>
                                      <p:to>
                                        <p:strVal val="visible"/>
                                      </p:to>
                                    </p:set>
                                    <p:anim calcmode="lin" valueType="num">
                                      <p:cBhvr additive="base">
                                        <p:cTn id="127" dur="500" fill="hold"/>
                                        <p:tgtEl>
                                          <p:spTgt spid="16472"/>
                                        </p:tgtEl>
                                        <p:attrNameLst>
                                          <p:attrName>ppt_x</p:attrName>
                                        </p:attrNameLst>
                                      </p:cBhvr>
                                      <p:tavLst>
                                        <p:tav tm="0">
                                          <p:val>
                                            <p:strVal val="0-#ppt_w/2"/>
                                          </p:val>
                                        </p:tav>
                                        <p:tav tm="100000">
                                          <p:val>
                                            <p:strVal val="#ppt_x"/>
                                          </p:val>
                                        </p:tav>
                                      </p:tavLst>
                                    </p:anim>
                                    <p:anim calcmode="lin" valueType="num">
                                      <p:cBhvr additive="base">
                                        <p:cTn id="128" dur="500" fill="hold"/>
                                        <p:tgtEl>
                                          <p:spTgt spid="16472"/>
                                        </p:tgtEl>
                                        <p:attrNameLst>
                                          <p:attrName>ppt_y</p:attrName>
                                        </p:attrNameLst>
                                      </p:cBhvr>
                                      <p:tavLst>
                                        <p:tav tm="0">
                                          <p:val>
                                            <p:strVal val="1+#ppt_h/2"/>
                                          </p:val>
                                        </p:tav>
                                        <p:tav tm="100000">
                                          <p:val>
                                            <p:strVal val="#ppt_y"/>
                                          </p:val>
                                        </p:tav>
                                      </p:tavLst>
                                    </p:anim>
                                  </p:childTnLst>
                                </p:cTn>
                              </p:par>
                            </p:childTnLst>
                          </p:cTn>
                        </p:par>
                        <p:par>
                          <p:cTn id="129" fill="hold">
                            <p:stCondLst>
                              <p:cond delay="12500"/>
                            </p:stCondLst>
                            <p:childTnLst>
                              <p:par>
                                <p:cTn id="130" presetID="2" presetClass="entr" presetSubtype="12" fill="hold" grpId="0" nodeType="afterEffect">
                                  <p:stCondLst>
                                    <p:cond delay="0"/>
                                  </p:stCondLst>
                                  <p:childTnLst>
                                    <p:set>
                                      <p:cBhvr>
                                        <p:cTn id="131" dur="1" fill="hold">
                                          <p:stCondLst>
                                            <p:cond delay="0"/>
                                          </p:stCondLst>
                                        </p:cTn>
                                        <p:tgtEl>
                                          <p:spTgt spid="16473"/>
                                        </p:tgtEl>
                                        <p:attrNameLst>
                                          <p:attrName>style.visibility</p:attrName>
                                        </p:attrNameLst>
                                      </p:cBhvr>
                                      <p:to>
                                        <p:strVal val="visible"/>
                                      </p:to>
                                    </p:set>
                                    <p:anim calcmode="lin" valueType="num">
                                      <p:cBhvr additive="base">
                                        <p:cTn id="132" dur="500" fill="hold"/>
                                        <p:tgtEl>
                                          <p:spTgt spid="16473"/>
                                        </p:tgtEl>
                                        <p:attrNameLst>
                                          <p:attrName>ppt_x</p:attrName>
                                        </p:attrNameLst>
                                      </p:cBhvr>
                                      <p:tavLst>
                                        <p:tav tm="0">
                                          <p:val>
                                            <p:strVal val="0-#ppt_w/2"/>
                                          </p:val>
                                        </p:tav>
                                        <p:tav tm="100000">
                                          <p:val>
                                            <p:strVal val="#ppt_x"/>
                                          </p:val>
                                        </p:tav>
                                      </p:tavLst>
                                    </p:anim>
                                    <p:anim calcmode="lin" valueType="num">
                                      <p:cBhvr additive="base">
                                        <p:cTn id="133" dur="500" fill="hold"/>
                                        <p:tgtEl>
                                          <p:spTgt spid="16473"/>
                                        </p:tgtEl>
                                        <p:attrNameLst>
                                          <p:attrName>ppt_y</p:attrName>
                                        </p:attrNameLst>
                                      </p:cBhvr>
                                      <p:tavLst>
                                        <p:tav tm="0">
                                          <p:val>
                                            <p:strVal val="1+#ppt_h/2"/>
                                          </p:val>
                                        </p:tav>
                                        <p:tav tm="100000">
                                          <p:val>
                                            <p:strVal val="#ppt_y"/>
                                          </p:val>
                                        </p:tav>
                                      </p:tavLst>
                                    </p:anim>
                                  </p:childTnLst>
                                </p:cTn>
                              </p:par>
                            </p:childTnLst>
                          </p:cTn>
                        </p:par>
                        <p:par>
                          <p:cTn id="134" fill="hold">
                            <p:stCondLst>
                              <p:cond delay="13000"/>
                            </p:stCondLst>
                            <p:childTnLst>
                              <p:par>
                                <p:cTn id="135" presetID="2" presetClass="entr" presetSubtype="4" fill="hold" grpId="0" nodeType="afterEffect">
                                  <p:stCondLst>
                                    <p:cond delay="0"/>
                                  </p:stCondLst>
                                  <p:childTnLst>
                                    <p:set>
                                      <p:cBhvr>
                                        <p:cTn id="136" dur="1" fill="hold">
                                          <p:stCondLst>
                                            <p:cond delay="0"/>
                                          </p:stCondLst>
                                        </p:cTn>
                                        <p:tgtEl>
                                          <p:spTgt spid="16475"/>
                                        </p:tgtEl>
                                        <p:attrNameLst>
                                          <p:attrName>style.visibility</p:attrName>
                                        </p:attrNameLst>
                                      </p:cBhvr>
                                      <p:to>
                                        <p:strVal val="visible"/>
                                      </p:to>
                                    </p:set>
                                    <p:anim calcmode="lin" valueType="num">
                                      <p:cBhvr additive="base">
                                        <p:cTn id="137" dur="500" fill="hold"/>
                                        <p:tgtEl>
                                          <p:spTgt spid="16475"/>
                                        </p:tgtEl>
                                        <p:attrNameLst>
                                          <p:attrName>ppt_x</p:attrName>
                                        </p:attrNameLst>
                                      </p:cBhvr>
                                      <p:tavLst>
                                        <p:tav tm="0">
                                          <p:val>
                                            <p:strVal val="#ppt_x"/>
                                          </p:val>
                                        </p:tav>
                                        <p:tav tm="100000">
                                          <p:val>
                                            <p:strVal val="#ppt_x"/>
                                          </p:val>
                                        </p:tav>
                                      </p:tavLst>
                                    </p:anim>
                                    <p:anim calcmode="lin" valueType="num">
                                      <p:cBhvr additive="base">
                                        <p:cTn id="138" dur="500" fill="hold"/>
                                        <p:tgtEl>
                                          <p:spTgt spid="16475"/>
                                        </p:tgtEl>
                                        <p:attrNameLst>
                                          <p:attrName>ppt_y</p:attrName>
                                        </p:attrNameLst>
                                      </p:cBhvr>
                                      <p:tavLst>
                                        <p:tav tm="0">
                                          <p:val>
                                            <p:strVal val="1+#ppt_h/2"/>
                                          </p:val>
                                        </p:tav>
                                        <p:tav tm="100000">
                                          <p:val>
                                            <p:strVal val="#ppt_y"/>
                                          </p:val>
                                        </p:tav>
                                      </p:tavLst>
                                    </p:anim>
                                  </p:childTnLst>
                                </p:cTn>
                              </p:par>
                            </p:childTnLst>
                          </p:cTn>
                        </p:par>
                        <p:par>
                          <p:cTn id="139" fill="hold">
                            <p:stCondLst>
                              <p:cond delay="13500"/>
                            </p:stCondLst>
                            <p:childTnLst>
                              <p:par>
                                <p:cTn id="140" presetID="2" presetClass="entr" presetSubtype="4" fill="hold" grpId="0" nodeType="afterEffect">
                                  <p:stCondLst>
                                    <p:cond delay="0"/>
                                  </p:stCondLst>
                                  <p:childTnLst>
                                    <p:set>
                                      <p:cBhvr>
                                        <p:cTn id="141" dur="1" fill="hold">
                                          <p:stCondLst>
                                            <p:cond delay="0"/>
                                          </p:stCondLst>
                                        </p:cTn>
                                        <p:tgtEl>
                                          <p:spTgt spid="16476"/>
                                        </p:tgtEl>
                                        <p:attrNameLst>
                                          <p:attrName>style.visibility</p:attrName>
                                        </p:attrNameLst>
                                      </p:cBhvr>
                                      <p:to>
                                        <p:strVal val="visible"/>
                                      </p:to>
                                    </p:set>
                                    <p:anim calcmode="lin" valueType="num">
                                      <p:cBhvr additive="base">
                                        <p:cTn id="142" dur="500" fill="hold"/>
                                        <p:tgtEl>
                                          <p:spTgt spid="16476"/>
                                        </p:tgtEl>
                                        <p:attrNameLst>
                                          <p:attrName>ppt_x</p:attrName>
                                        </p:attrNameLst>
                                      </p:cBhvr>
                                      <p:tavLst>
                                        <p:tav tm="0">
                                          <p:val>
                                            <p:strVal val="#ppt_x"/>
                                          </p:val>
                                        </p:tav>
                                        <p:tav tm="100000">
                                          <p:val>
                                            <p:strVal val="#ppt_x"/>
                                          </p:val>
                                        </p:tav>
                                      </p:tavLst>
                                    </p:anim>
                                    <p:anim calcmode="lin" valueType="num">
                                      <p:cBhvr additive="base">
                                        <p:cTn id="143" dur="500" fill="hold"/>
                                        <p:tgtEl>
                                          <p:spTgt spid="16476"/>
                                        </p:tgtEl>
                                        <p:attrNameLst>
                                          <p:attrName>ppt_y</p:attrName>
                                        </p:attrNameLst>
                                      </p:cBhvr>
                                      <p:tavLst>
                                        <p:tav tm="0">
                                          <p:val>
                                            <p:strVal val="1+#ppt_h/2"/>
                                          </p:val>
                                        </p:tav>
                                        <p:tav tm="100000">
                                          <p:val>
                                            <p:strVal val="#ppt_y"/>
                                          </p:val>
                                        </p:tav>
                                      </p:tavLst>
                                    </p:anim>
                                  </p:childTnLst>
                                </p:cTn>
                              </p:par>
                            </p:childTnLst>
                          </p:cTn>
                        </p:par>
                        <p:par>
                          <p:cTn id="144" fill="hold">
                            <p:stCondLst>
                              <p:cond delay="14000"/>
                            </p:stCondLst>
                            <p:childTnLst>
                              <p:par>
                                <p:cTn id="145" presetID="2" presetClass="entr" presetSubtype="4" fill="hold" grpId="0" nodeType="afterEffect">
                                  <p:stCondLst>
                                    <p:cond delay="0"/>
                                  </p:stCondLst>
                                  <p:childTnLst>
                                    <p:set>
                                      <p:cBhvr>
                                        <p:cTn id="146" dur="1" fill="hold">
                                          <p:stCondLst>
                                            <p:cond delay="0"/>
                                          </p:stCondLst>
                                        </p:cTn>
                                        <p:tgtEl>
                                          <p:spTgt spid="16477"/>
                                        </p:tgtEl>
                                        <p:attrNameLst>
                                          <p:attrName>style.visibility</p:attrName>
                                        </p:attrNameLst>
                                      </p:cBhvr>
                                      <p:to>
                                        <p:strVal val="visible"/>
                                      </p:to>
                                    </p:set>
                                    <p:anim calcmode="lin" valueType="num">
                                      <p:cBhvr additive="base">
                                        <p:cTn id="147" dur="500" fill="hold"/>
                                        <p:tgtEl>
                                          <p:spTgt spid="16477"/>
                                        </p:tgtEl>
                                        <p:attrNameLst>
                                          <p:attrName>ppt_x</p:attrName>
                                        </p:attrNameLst>
                                      </p:cBhvr>
                                      <p:tavLst>
                                        <p:tav tm="0">
                                          <p:val>
                                            <p:strVal val="#ppt_x"/>
                                          </p:val>
                                        </p:tav>
                                        <p:tav tm="100000">
                                          <p:val>
                                            <p:strVal val="#ppt_x"/>
                                          </p:val>
                                        </p:tav>
                                      </p:tavLst>
                                    </p:anim>
                                    <p:anim calcmode="lin" valueType="num">
                                      <p:cBhvr additive="base">
                                        <p:cTn id="148" dur="500" fill="hold"/>
                                        <p:tgtEl>
                                          <p:spTgt spid="16477"/>
                                        </p:tgtEl>
                                        <p:attrNameLst>
                                          <p:attrName>ppt_y</p:attrName>
                                        </p:attrNameLst>
                                      </p:cBhvr>
                                      <p:tavLst>
                                        <p:tav tm="0">
                                          <p:val>
                                            <p:strVal val="1+#ppt_h/2"/>
                                          </p:val>
                                        </p:tav>
                                        <p:tav tm="100000">
                                          <p:val>
                                            <p:strVal val="#ppt_y"/>
                                          </p:val>
                                        </p:tav>
                                      </p:tavLst>
                                    </p:anim>
                                  </p:childTnLst>
                                </p:cTn>
                              </p:par>
                            </p:childTnLst>
                          </p:cTn>
                        </p:par>
                        <p:par>
                          <p:cTn id="149" fill="hold">
                            <p:stCondLst>
                              <p:cond delay="14500"/>
                            </p:stCondLst>
                            <p:childTnLst>
                              <p:par>
                                <p:cTn id="150" presetID="2" presetClass="entr" presetSubtype="4" fill="hold" grpId="0" nodeType="afterEffect">
                                  <p:stCondLst>
                                    <p:cond delay="0"/>
                                  </p:stCondLst>
                                  <p:childTnLst>
                                    <p:set>
                                      <p:cBhvr>
                                        <p:cTn id="151" dur="1" fill="hold">
                                          <p:stCondLst>
                                            <p:cond delay="0"/>
                                          </p:stCondLst>
                                        </p:cTn>
                                        <p:tgtEl>
                                          <p:spTgt spid="16478"/>
                                        </p:tgtEl>
                                        <p:attrNameLst>
                                          <p:attrName>style.visibility</p:attrName>
                                        </p:attrNameLst>
                                      </p:cBhvr>
                                      <p:to>
                                        <p:strVal val="visible"/>
                                      </p:to>
                                    </p:set>
                                    <p:anim calcmode="lin" valueType="num">
                                      <p:cBhvr additive="base">
                                        <p:cTn id="152" dur="500" fill="hold"/>
                                        <p:tgtEl>
                                          <p:spTgt spid="16478"/>
                                        </p:tgtEl>
                                        <p:attrNameLst>
                                          <p:attrName>ppt_x</p:attrName>
                                        </p:attrNameLst>
                                      </p:cBhvr>
                                      <p:tavLst>
                                        <p:tav tm="0">
                                          <p:val>
                                            <p:strVal val="#ppt_x"/>
                                          </p:val>
                                        </p:tav>
                                        <p:tav tm="100000">
                                          <p:val>
                                            <p:strVal val="#ppt_x"/>
                                          </p:val>
                                        </p:tav>
                                      </p:tavLst>
                                    </p:anim>
                                    <p:anim calcmode="lin" valueType="num">
                                      <p:cBhvr additive="base">
                                        <p:cTn id="153" dur="500" fill="hold"/>
                                        <p:tgtEl>
                                          <p:spTgt spid="16478"/>
                                        </p:tgtEl>
                                        <p:attrNameLst>
                                          <p:attrName>ppt_y</p:attrName>
                                        </p:attrNameLst>
                                      </p:cBhvr>
                                      <p:tavLst>
                                        <p:tav tm="0">
                                          <p:val>
                                            <p:strVal val="1+#ppt_h/2"/>
                                          </p:val>
                                        </p:tav>
                                        <p:tav tm="100000">
                                          <p:val>
                                            <p:strVal val="#ppt_y"/>
                                          </p:val>
                                        </p:tav>
                                      </p:tavLst>
                                    </p:anim>
                                  </p:childTnLst>
                                </p:cTn>
                              </p:par>
                            </p:childTnLst>
                          </p:cTn>
                        </p:par>
                        <p:par>
                          <p:cTn id="154" fill="hold">
                            <p:stCondLst>
                              <p:cond delay="15000"/>
                            </p:stCondLst>
                            <p:childTnLst>
                              <p:par>
                                <p:cTn id="155" presetID="2" presetClass="entr" presetSubtype="4" fill="hold" grpId="0" nodeType="afterEffect">
                                  <p:stCondLst>
                                    <p:cond delay="0"/>
                                  </p:stCondLst>
                                  <p:childTnLst>
                                    <p:set>
                                      <p:cBhvr>
                                        <p:cTn id="156" dur="1" fill="hold">
                                          <p:stCondLst>
                                            <p:cond delay="0"/>
                                          </p:stCondLst>
                                        </p:cTn>
                                        <p:tgtEl>
                                          <p:spTgt spid="16479"/>
                                        </p:tgtEl>
                                        <p:attrNameLst>
                                          <p:attrName>style.visibility</p:attrName>
                                        </p:attrNameLst>
                                      </p:cBhvr>
                                      <p:to>
                                        <p:strVal val="visible"/>
                                      </p:to>
                                    </p:set>
                                    <p:anim calcmode="lin" valueType="num">
                                      <p:cBhvr additive="base">
                                        <p:cTn id="157" dur="500" fill="hold"/>
                                        <p:tgtEl>
                                          <p:spTgt spid="16479"/>
                                        </p:tgtEl>
                                        <p:attrNameLst>
                                          <p:attrName>ppt_x</p:attrName>
                                        </p:attrNameLst>
                                      </p:cBhvr>
                                      <p:tavLst>
                                        <p:tav tm="0">
                                          <p:val>
                                            <p:strVal val="#ppt_x"/>
                                          </p:val>
                                        </p:tav>
                                        <p:tav tm="100000">
                                          <p:val>
                                            <p:strVal val="#ppt_x"/>
                                          </p:val>
                                        </p:tav>
                                      </p:tavLst>
                                    </p:anim>
                                    <p:anim calcmode="lin" valueType="num">
                                      <p:cBhvr additive="base">
                                        <p:cTn id="158" dur="500" fill="hold"/>
                                        <p:tgtEl>
                                          <p:spTgt spid="16479"/>
                                        </p:tgtEl>
                                        <p:attrNameLst>
                                          <p:attrName>ppt_y</p:attrName>
                                        </p:attrNameLst>
                                      </p:cBhvr>
                                      <p:tavLst>
                                        <p:tav tm="0">
                                          <p:val>
                                            <p:strVal val="1+#ppt_h/2"/>
                                          </p:val>
                                        </p:tav>
                                        <p:tav tm="100000">
                                          <p:val>
                                            <p:strVal val="#ppt_y"/>
                                          </p:val>
                                        </p:tav>
                                      </p:tavLst>
                                    </p:anim>
                                  </p:childTnLst>
                                </p:cTn>
                              </p:par>
                            </p:childTnLst>
                          </p:cTn>
                        </p:par>
                        <p:par>
                          <p:cTn id="159" fill="hold">
                            <p:stCondLst>
                              <p:cond delay="15500"/>
                            </p:stCondLst>
                            <p:childTnLst>
                              <p:par>
                                <p:cTn id="160" presetID="2" presetClass="entr" presetSubtype="4" fill="hold" grpId="0" nodeType="afterEffect">
                                  <p:stCondLst>
                                    <p:cond delay="0"/>
                                  </p:stCondLst>
                                  <p:childTnLst>
                                    <p:set>
                                      <p:cBhvr>
                                        <p:cTn id="161" dur="1" fill="hold">
                                          <p:stCondLst>
                                            <p:cond delay="0"/>
                                          </p:stCondLst>
                                        </p:cTn>
                                        <p:tgtEl>
                                          <p:spTgt spid="16480"/>
                                        </p:tgtEl>
                                        <p:attrNameLst>
                                          <p:attrName>style.visibility</p:attrName>
                                        </p:attrNameLst>
                                      </p:cBhvr>
                                      <p:to>
                                        <p:strVal val="visible"/>
                                      </p:to>
                                    </p:set>
                                    <p:anim calcmode="lin" valueType="num">
                                      <p:cBhvr additive="base">
                                        <p:cTn id="162" dur="500" fill="hold"/>
                                        <p:tgtEl>
                                          <p:spTgt spid="16480"/>
                                        </p:tgtEl>
                                        <p:attrNameLst>
                                          <p:attrName>ppt_x</p:attrName>
                                        </p:attrNameLst>
                                      </p:cBhvr>
                                      <p:tavLst>
                                        <p:tav tm="0">
                                          <p:val>
                                            <p:strVal val="#ppt_x"/>
                                          </p:val>
                                        </p:tav>
                                        <p:tav tm="100000">
                                          <p:val>
                                            <p:strVal val="#ppt_x"/>
                                          </p:val>
                                        </p:tav>
                                      </p:tavLst>
                                    </p:anim>
                                    <p:anim calcmode="lin" valueType="num">
                                      <p:cBhvr additive="base">
                                        <p:cTn id="163" dur="500" fill="hold"/>
                                        <p:tgtEl>
                                          <p:spTgt spid="1648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49" grpId="0" animBg="1"/>
      <p:bldP spid="16450" grpId="0" animBg="1"/>
      <p:bldP spid="16451" grpId="0" animBg="1"/>
      <p:bldP spid="16452" grpId="0" animBg="1"/>
      <p:bldP spid="16453" grpId="0" animBg="1"/>
      <p:bldP spid="16454" grpId="0" animBg="1"/>
      <p:bldP spid="16455" grpId="0" animBg="1"/>
      <p:bldP spid="16456" grpId="0" animBg="1"/>
      <p:bldP spid="16457" grpId="0" animBg="1"/>
      <p:bldP spid="16458" grpId="0" animBg="1"/>
      <p:bldP spid="16460" grpId="0" animBg="1"/>
      <p:bldP spid="16461" grpId="0" animBg="1"/>
      <p:bldP spid="16462" grpId="0" animBg="1"/>
      <p:bldP spid="16463" grpId="0" animBg="1"/>
      <p:bldP spid="16464" grpId="0" animBg="1"/>
      <p:bldP spid="16465" grpId="0" animBg="1"/>
      <p:bldP spid="16466" grpId="0" animBg="1"/>
      <p:bldP spid="16467" grpId="0" animBg="1"/>
      <p:bldP spid="16468" grpId="0" animBg="1"/>
      <p:bldP spid="16469" grpId="0" animBg="1"/>
      <p:bldP spid="16470" grpId="0" animBg="1"/>
      <p:bldP spid="16471" grpId="0" animBg="1"/>
      <p:bldP spid="16472" grpId="0" animBg="1"/>
      <p:bldP spid="16473" grpId="0" animBg="1"/>
      <p:bldP spid="16474" grpId="0" animBg="1"/>
      <p:bldP spid="16475" grpId="0" animBg="1"/>
      <p:bldP spid="16476" grpId="0" animBg="1"/>
      <p:bldP spid="16477" grpId="0" animBg="1"/>
      <p:bldP spid="16478" grpId="0" animBg="1"/>
      <p:bldP spid="16479" grpId="0" animBg="1"/>
      <p:bldP spid="16480" grpId="0" animBg="1"/>
      <p:bldP spid="16459"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eaLnBrk="1" hangingPunct="1"/>
            <a:r>
              <a:rPr lang="en-GB" sz="3000" smtClean="0">
                <a:solidFill>
                  <a:srgbClr val="111118"/>
                </a:solidFill>
              </a:rPr>
              <a:t>Alternative Solutions of the Problem</a:t>
            </a:r>
          </a:p>
        </p:txBody>
      </p:sp>
      <p:sp>
        <p:nvSpPr>
          <p:cNvPr id="15363" name="TextBox 11"/>
          <p:cNvSpPr txBox="1">
            <a:spLocks noChangeArrowheads="1"/>
          </p:cNvSpPr>
          <p:nvPr/>
        </p:nvSpPr>
        <p:spPr bwMode="auto">
          <a:xfrm>
            <a:off x="0" y="0"/>
            <a:ext cx="7929563" cy="366713"/>
          </a:xfrm>
          <a:prstGeom prst="rect">
            <a:avLst/>
          </a:prstGeom>
          <a:solidFill>
            <a:srgbClr val="006699"/>
          </a:solidFill>
          <a:ln w="9525">
            <a:noFill/>
            <a:miter lim="800000"/>
            <a:headEnd/>
            <a:tailEnd/>
          </a:ln>
        </p:spPr>
        <p:txBody>
          <a:bodyPr>
            <a:spAutoFit/>
          </a:bodyPr>
          <a:lstStyle/>
          <a:p>
            <a:r>
              <a:rPr lang="en-US">
                <a:solidFill>
                  <a:srgbClr val="FFFF00"/>
                </a:solidFill>
              </a:rPr>
              <a:t>Institute of Civil Society</a:t>
            </a:r>
            <a:endParaRPr lang="uk-UA">
              <a:solidFill>
                <a:srgbClr val="FFFF00"/>
              </a:solidFill>
            </a:endParaRPr>
          </a:p>
        </p:txBody>
      </p:sp>
      <p:pic>
        <p:nvPicPr>
          <p:cNvPr id="15364" name="Рисунок 12" descr="gerb2.gif"/>
          <p:cNvPicPr>
            <a:picLocks noChangeAspect="1"/>
          </p:cNvPicPr>
          <p:nvPr/>
        </p:nvPicPr>
        <p:blipFill>
          <a:blip r:embed="rId2" cstate="print"/>
          <a:srcRect/>
          <a:stretch>
            <a:fillRect/>
          </a:stretch>
        </p:blipFill>
        <p:spPr bwMode="auto">
          <a:xfrm>
            <a:off x="0" y="0"/>
            <a:ext cx="795338" cy="795338"/>
          </a:xfrm>
          <a:prstGeom prst="rect">
            <a:avLst/>
          </a:prstGeom>
          <a:noFill/>
          <a:ln w="9525">
            <a:noFill/>
            <a:miter lim="800000"/>
            <a:headEnd/>
            <a:tailEnd/>
          </a:ln>
        </p:spPr>
      </p:pic>
      <p:cxnSp>
        <p:nvCxnSpPr>
          <p:cNvPr id="15365" name="Прямая соединительная линия 14"/>
          <p:cNvCxnSpPr>
            <a:cxnSpLocks noChangeShapeType="1"/>
          </p:cNvCxnSpPr>
          <p:nvPr/>
        </p:nvCxnSpPr>
        <p:spPr bwMode="auto">
          <a:xfrm>
            <a:off x="752475" y="461963"/>
            <a:ext cx="7215188" cy="1587"/>
          </a:xfrm>
          <a:prstGeom prst="line">
            <a:avLst/>
          </a:prstGeom>
          <a:noFill/>
          <a:ln w="12700" cmpd="thickThin" algn="ctr">
            <a:solidFill>
              <a:srgbClr val="FFC000"/>
            </a:solidFill>
            <a:round/>
            <a:headEnd/>
            <a:tailEnd/>
          </a:ln>
        </p:spPr>
      </p:cxnSp>
      <p:graphicFrame>
        <p:nvGraphicFramePr>
          <p:cNvPr id="15421" name="Group 61"/>
          <p:cNvGraphicFramePr>
            <a:graphicFrameLocks noGrp="1"/>
          </p:cNvGraphicFramePr>
          <p:nvPr>
            <p:ph idx="4294967295"/>
          </p:nvPr>
        </p:nvGraphicFramePr>
        <p:xfrm>
          <a:off x="323850" y="1362075"/>
          <a:ext cx="8229600" cy="5497830"/>
        </p:xfrm>
        <a:graphic>
          <a:graphicData uri="http://schemas.openxmlformats.org/drawingml/2006/table">
            <a:tbl>
              <a:tblPr/>
              <a:tblGrid>
                <a:gridCol w="4114800"/>
                <a:gridCol w="4114800"/>
              </a:tblGrid>
              <a:tr h="1133475">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Conducting a comprehensive reform of ATD and LSG bodies</a:t>
                      </a:r>
                      <a:endParaRPr kumimoji="0" lang="uk-UA" sz="20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rPr>
                        <a:t>Gradual change of ATD ‘in a natural way’</a:t>
                      </a:r>
                      <a:endParaRPr kumimoji="0" lang="uk-UA"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Adopting amendments to the Constitution of Ukraine and to the laws on ATD and LSG</a:t>
                      </a:r>
                      <a:endParaRPr kumimoji="0" lang="uk-UA" sz="20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Waiving the elections to local self-government in "nested communities", encouraging voluntary associations of communities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3475">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ru-RU" sz="2000" b="0" i="0" u="none" strike="noStrike" cap="none" normalizeH="0" baseline="0" smtClean="0">
                          <a:ln>
                            <a:noFill/>
                          </a:ln>
                          <a:solidFill>
                            <a:schemeClr val="tx1"/>
                          </a:solidFill>
                          <a:effectLst/>
                          <a:latin typeface="Arial" charset="0"/>
                        </a:rPr>
                        <a:t>Forming new communities and rayons by law</a:t>
                      </a:r>
                      <a:endParaRPr kumimoji="0" lang="uk-UA" sz="2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ru-RU" sz="2000" b="0" i="0" u="none" strike="noStrike" cap="none" normalizeH="0" baseline="0" smtClean="0">
                          <a:ln>
                            <a:noFill/>
                          </a:ln>
                          <a:solidFill>
                            <a:schemeClr val="tx1"/>
                          </a:solidFill>
                          <a:effectLst/>
                          <a:latin typeface="Arial" charset="0"/>
                        </a:rPr>
                        <a:t>Creating administrative districts by the decree, “optimizing budget institutions" </a:t>
                      </a:r>
                      <a:endParaRPr kumimoji="0" lang="uk-UA"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ru-RU" sz="2000" b="0" i="0" u="none" strike="noStrike" cap="none" normalizeH="0" baseline="0" smtClean="0">
                          <a:ln>
                            <a:noFill/>
                          </a:ln>
                          <a:solidFill>
                            <a:schemeClr val="tx1"/>
                          </a:solidFill>
                          <a:effectLst/>
                          <a:latin typeface="Arial" charset="0"/>
                        </a:rPr>
                        <a:t>Reducing the number of communities through their amalgamation, delegating government functions to the newly formed communities</a:t>
                      </a:r>
                      <a:endParaRPr kumimoji="0" lang="uk-UA" sz="2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ru-RU" sz="2000" b="0" i="0" u="none" strike="noStrike" cap="none" normalizeH="0" baseline="0" smtClean="0">
                          <a:ln>
                            <a:noFill/>
                          </a:ln>
                          <a:solidFill>
                            <a:schemeClr val="tx1"/>
                          </a:solidFill>
                          <a:effectLst/>
                          <a:latin typeface="Arial" charset="0"/>
                        </a:rPr>
                        <a:t>Reducing the number of communities due to depopulation of rural areas. Transferring the authority from communities to the upper level. </a:t>
                      </a:r>
                      <a:endParaRPr kumimoji="0" lang="uk-UA"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r>
              <a:rPr lang="en-GB" smtClean="0"/>
              <a:t>What was done: 2008-2009</a:t>
            </a:r>
          </a:p>
        </p:txBody>
      </p:sp>
      <p:sp>
        <p:nvSpPr>
          <p:cNvPr id="16387" name="Rectangle 3"/>
          <p:cNvSpPr>
            <a:spLocks noGrp="1" noChangeArrowheads="1"/>
          </p:cNvSpPr>
          <p:nvPr>
            <p:ph type="body" idx="4294967295"/>
          </p:nvPr>
        </p:nvSpPr>
        <p:spPr/>
        <p:txBody>
          <a:bodyPr/>
          <a:lstStyle/>
          <a:p>
            <a:pPr marL="609600" indent="-609600">
              <a:lnSpc>
                <a:spcPct val="80000"/>
              </a:lnSpc>
              <a:buFont typeface="Wingdings" pitchFamily="2" charset="2"/>
              <a:buNone/>
            </a:pPr>
            <a:r>
              <a:rPr lang="en-GB" sz="1600" smtClean="0"/>
              <a:t>The Order of the CMU of 29.07.2009 No. </a:t>
            </a:r>
            <a:r>
              <a:rPr lang="en-GB" sz="1600" b="1" smtClean="0"/>
              <a:t>900-p</a:t>
            </a:r>
            <a:r>
              <a:rPr lang="en-GB" sz="1600" smtClean="0"/>
              <a:t> "On Approval of the Concept of Local Government Reform“.</a:t>
            </a:r>
          </a:p>
          <a:p>
            <a:pPr marL="609600" indent="-609600">
              <a:lnSpc>
                <a:spcPct val="80000"/>
              </a:lnSpc>
              <a:buFont typeface="Wingdings" pitchFamily="2" charset="2"/>
              <a:buNone/>
            </a:pPr>
            <a:r>
              <a:rPr lang="en-GB" sz="1600" smtClean="0"/>
              <a:t>The Order of 02.12.2009 No. </a:t>
            </a:r>
            <a:r>
              <a:rPr lang="en-GB" sz="1600" b="1" smtClean="0"/>
              <a:t>1456-p</a:t>
            </a:r>
            <a:r>
              <a:rPr lang="en-GB" sz="1600" smtClean="0"/>
              <a:t> "On Approval of a Plan of Actions to Implement the Concept of Local Government Reform“. Under this plan, the Ministry of Regional Development prepared draft laws "On Administrative-Territorial System", "On Local Government", "On Local State Administrations", as well as draft amendments to the Constitution of Ukraine.</a:t>
            </a:r>
          </a:p>
          <a:p>
            <a:pPr marL="609600" indent="-609600">
              <a:lnSpc>
                <a:spcPct val="80000"/>
              </a:lnSpc>
              <a:buFont typeface="Wingdings" pitchFamily="2" charset="2"/>
              <a:buNone/>
            </a:pPr>
            <a:r>
              <a:rPr lang="en-GB" sz="1600" smtClean="0"/>
              <a:t>The Order of the Cabinet of Ministers of Ukraine of 08.04.2009 No. 385-p "On Approval of the Concept of Forming the System of Advanced Training for Local Government Officials and Local Counselors”</a:t>
            </a:r>
          </a:p>
          <a:p>
            <a:pPr marL="609600" indent="-609600">
              <a:lnSpc>
                <a:spcPct val="80000"/>
              </a:lnSpc>
              <a:buFont typeface="Wingdings" pitchFamily="2" charset="2"/>
              <a:buNone/>
            </a:pPr>
            <a:r>
              <a:rPr lang="en-GB" sz="1600" smtClean="0"/>
              <a:t>The Order of 23 September 2009 No. 1134-p "On Approval of a Plan of Actions till 2011 to Implement the Concept of Forming the System of Advanced Training for Local Government Officials and Local Counselors“.</a:t>
            </a:r>
          </a:p>
          <a:p>
            <a:pPr marL="609600" indent="-609600">
              <a:lnSpc>
                <a:spcPct val="80000"/>
              </a:lnSpc>
              <a:buFont typeface="Wingdings" pitchFamily="2" charset="2"/>
              <a:buNone/>
            </a:pPr>
            <a:r>
              <a:rPr lang="en-GB" sz="1600" smtClean="0"/>
              <a:t>The Ministry of Regional Development and Construction prepared a draft Concept of the Administrative-Territorial Division Reform, and collegium of the Ministry approved by its decision the Method for modelling communities, pursuant to the draft Concept. All regions (oblasts) in Ukraine performed the appropriate modelling, prepared a list of new communities and maps of the regions (oblasts) with new communities.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lstStyle/>
          <a:p>
            <a:r>
              <a:rPr lang="en-GB" smtClean="0"/>
              <a:t>What has been done: 2010-2012</a:t>
            </a:r>
          </a:p>
        </p:txBody>
      </p:sp>
      <p:sp>
        <p:nvSpPr>
          <p:cNvPr id="17411" name="Rectangle 3"/>
          <p:cNvSpPr>
            <a:spLocks noGrp="1" noChangeArrowheads="1"/>
          </p:cNvSpPr>
          <p:nvPr>
            <p:ph type="body" idx="4294967295"/>
          </p:nvPr>
        </p:nvSpPr>
        <p:spPr>
          <a:xfrm>
            <a:off x="468313" y="1628775"/>
            <a:ext cx="8229600" cy="4530725"/>
          </a:xfrm>
        </p:spPr>
        <p:txBody>
          <a:bodyPr/>
          <a:lstStyle/>
          <a:p>
            <a:pPr marL="609600" indent="-609600">
              <a:lnSpc>
                <a:spcPct val="80000"/>
              </a:lnSpc>
            </a:pPr>
            <a:r>
              <a:rPr lang="en-GB" sz="1400" smtClean="0"/>
              <a:t>The Government has not performed previously approved plans for implementation of the Concept of Local Government Reform and the Concept of Forming the System of Advanced Training for local government officials and local counsellors.</a:t>
            </a:r>
          </a:p>
          <a:p>
            <a:pPr marL="609600" indent="-609600">
              <a:lnSpc>
                <a:spcPct val="80000"/>
              </a:lnSpc>
            </a:pPr>
            <a:r>
              <a:rPr lang="en-GB" sz="1400" smtClean="0"/>
              <a:t>The Verkhovna Rada of Ukraine passed the Law of 07.09.2010 No. 2500-VI initiated by the Government “On Amendments to the Law of Ukraine “On the capital city of Ukraine – hero-city Kyiv“ in terms of the formation of district councils”, which ultimately restricted local government in the capital city: the city Mayor was no longer in charge of the executive body, district councils were abolished in the city districts, and there were no local elections in 2010 in Kyiv.</a:t>
            </a:r>
          </a:p>
          <a:p>
            <a:pPr marL="609600" indent="-609600">
              <a:lnSpc>
                <a:spcPct val="80000"/>
              </a:lnSpc>
            </a:pPr>
            <a:r>
              <a:rPr lang="en-GB" sz="1400" smtClean="0"/>
              <a:t>The Verkhovna Rada of Ukraine adopted the Law of 10.07.2010 No. 2487-VI «On Elections of Deputies of the Verkhovna Rada (Supreme Council) of the Autonomous Republic of Crimea, local councils and heads of villages, rural settlements (townships) and cities“, which allowed the ruling party to gain the advantage in elections and the victory even in the areas where traditionally there is no voters’ support.</a:t>
            </a:r>
          </a:p>
          <a:p>
            <a:pPr marL="609600" indent="-609600">
              <a:lnSpc>
                <a:spcPct val="80000"/>
              </a:lnSpc>
            </a:pPr>
            <a:r>
              <a:rPr lang="en-GB" sz="1400" smtClean="0"/>
              <a:t>The Ministry of Regional Development and Construction prepared the draft law "On the Association of Communities“, which was submitted for consideration of the Verkhovna Rada of Ukraine under No. 9590 of 14.12.2011; however, it neither solves  the issues of the Administrative-Territorial Division Reform, nor it can be implemented in the proposed form in practice.</a:t>
            </a:r>
            <a:br>
              <a:rPr lang="en-GB" sz="1400" smtClean="0"/>
            </a:br>
            <a:r>
              <a:rPr lang="en-GB" sz="1400" smtClean="0"/>
              <a:t>A number of draft laws initiated both by the Government and People's Deputies of Ukraine, related to the area of local government and administrative-territorial division, have been registered in the Verkhovna Rada of Ukraine: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p:txBody>
          <a:bodyPr/>
          <a:lstStyle/>
          <a:p>
            <a:r>
              <a:rPr lang="en-GB" smtClean="0"/>
              <a:t>Draft Laws</a:t>
            </a:r>
          </a:p>
        </p:txBody>
      </p:sp>
      <p:sp>
        <p:nvSpPr>
          <p:cNvPr id="18435" name="Rectangle 3"/>
          <p:cNvSpPr>
            <a:spLocks noGrp="1" noChangeArrowheads="1"/>
          </p:cNvSpPr>
          <p:nvPr>
            <p:ph type="body" idx="4294967295"/>
          </p:nvPr>
        </p:nvSpPr>
        <p:spPr>
          <a:xfrm>
            <a:off x="468313" y="1628775"/>
            <a:ext cx="8229600" cy="4530725"/>
          </a:xfrm>
        </p:spPr>
        <p:txBody>
          <a:bodyPr/>
          <a:lstStyle/>
          <a:p>
            <a:pPr>
              <a:lnSpc>
                <a:spcPct val="80000"/>
              </a:lnSpc>
            </a:pPr>
            <a:r>
              <a:rPr lang="en-GB" sz="2400" b="1" dirty="0" smtClean="0">
                <a:hlinkClick r:id="rId2"/>
              </a:rPr>
              <a:t>9404</a:t>
            </a:r>
            <a:r>
              <a:rPr lang="en-GB" sz="2400" dirty="0" smtClean="0"/>
              <a:t>03.11.2011 Draft Law on Local Initiatives</a:t>
            </a:r>
          </a:p>
          <a:p>
            <a:pPr>
              <a:lnSpc>
                <a:spcPct val="80000"/>
              </a:lnSpc>
            </a:pPr>
            <a:r>
              <a:rPr lang="en-GB" sz="2400" b="1" dirty="0" smtClean="0">
                <a:hlinkClick r:id="rId3"/>
              </a:rPr>
              <a:t>9435</a:t>
            </a:r>
            <a:r>
              <a:rPr lang="en-GB" sz="2400" dirty="0" smtClean="0"/>
              <a:t>09.11.2011 Draft Law on Administrative Services</a:t>
            </a:r>
          </a:p>
          <a:p>
            <a:pPr>
              <a:lnSpc>
                <a:spcPct val="80000"/>
              </a:lnSpc>
            </a:pPr>
            <a:r>
              <a:rPr lang="en-GB" sz="2400" b="1" dirty="0" smtClean="0">
                <a:hlinkClick r:id="rId4"/>
              </a:rPr>
              <a:t>9590</a:t>
            </a:r>
            <a:r>
              <a:rPr lang="en-GB" sz="2400" dirty="0" smtClean="0"/>
              <a:t>14.12.2011 Draft Law on </a:t>
            </a:r>
            <a:r>
              <a:rPr lang="en-GB" sz="2400" dirty="0" smtClean="0"/>
              <a:t>Associations(Amalgamation) </a:t>
            </a:r>
            <a:r>
              <a:rPr lang="en-GB" sz="2400" dirty="0" smtClean="0"/>
              <a:t>of Territorial Communities</a:t>
            </a:r>
          </a:p>
          <a:p>
            <a:pPr>
              <a:lnSpc>
                <a:spcPct val="80000"/>
              </a:lnSpc>
            </a:pPr>
            <a:r>
              <a:rPr lang="en-GB" sz="2400" b="1" dirty="0" smtClean="0">
                <a:hlinkClick r:id="rId5"/>
              </a:rPr>
              <a:t>9646</a:t>
            </a:r>
            <a:r>
              <a:rPr lang="en-GB" sz="2400" dirty="0" smtClean="0"/>
              <a:t>26.12.2011 Draft Law on the Concept of Local </a:t>
            </a:r>
            <a:r>
              <a:rPr lang="en-GB" sz="2400" dirty="0" smtClean="0"/>
              <a:t>Self-Government </a:t>
            </a:r>
            <a:r>
              <a:rPr lang="en-GB" sz="2400" dirty="0" smtClean="0"/>
              <a:t>Reform</a:t>
            </a:r>
          </a:p>
          <a:p>
            <a:pPr>
              <a:lnSpc>
                <a:spcPct val="80000"/>
              </a:lnSpc>
            </a:pPr>
            <a:r>
              <a:rPr lang="en-GB" sz="2400" b="1" dirty="0" smtClean="0">
                <a:hlinkClick r:id="rId6"/>
              </a:rPr>
              <a:t>9673</a:t>
            </a:r>
            <a:r>
              <a:rPr lang="en-GB" sz="2400" dirty="0" smtClean="0"/>
              <a:t>11.01.2012 Draft Law on Service in Local Government</a:t>
            </a:r>
          </a:p>
          <a:p>
            <a:pPr>
              <a:lnSpc>
                <a:spcPct val="80000"/>
              </a:lnSpc>
            </a:pPr>
            <a:r>
              <a:rPr lang="en-GB" sz="2400" b="1" dirty="0" smtClean="0">
                <a:hlinkClick r:id="rId7"/>
              </a:rPr>
              <a:t>9738</a:t>
            </a:r>
            <a:r>
              <a:rPr lang="en-GB" sz="2400" dirty="0" smtClean="0"/>
              <a:t>19.01.2012 Draft Law on the Territorial </a:t>
            </a:r>
            <a:r>
              <a:rPr lang="en-GB" sz="2400" dirty="0" smtClean="0"/>
              <a:t>Arrangement of </a:t>
            </a:r>
            <a:r>
              <a:rPr lang="en-GB" sz="2400" dirty="0" smtClean="0"/>
              <a:t>Ukraine</a:t>
            </a:r>
          </a:p>
          <a:p>
            <a:pPr>
              <a:lnSpc>
                <a:spcPct val="80000"/>
              </a:lnSpc>
            </a:pPr>
            <a:r>
              <a:rPr lang="en-GB" sz="2400" b="1" dirty="0" smtClean="0">
                <a:hlinkClick r:id="rId8"/>
              </a:rPr>
              <a:t>10025</a:t>
            </a:r>
            <a:r>
              <a:rPr lang="en-GB" sz="2400" dirty="0" smtClean="0"/>
              <a:t>09.02.2012 Draft Law on Local and Regional Government in Ukraine</a:t>
            </a:r>
            <a:br>
              <a:rPr lang="en-GB" sz="2400" dirty="0" smtClean="0"/>
            </a:br>
            <a:endParaRPr lang="en-GB" sz="24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lstStyle/>
          <a:p>
            <a:r>
              <a:rPr lang="en-GB" smtClean="0"/>
              <a:t>Concepts</a:t>
            </a:r>
          </a:p>
        </p:txBody>
      </p:sp>
      <p:sp>
        <p:nvSpPr>
          <p:cNvPr id="19459" name="Rectangle 3"/>
          <p:cNvSpPr>
            <a:spLocks noGrp="1" noChangeArrowheads="1"/>
          </p:cNvSpPr>
          <p:nvPr>
            <p:ph type="body" idx="4294967295"/>
          </p:nvPr>
        </p:nvSpPr>
        <p:spPr/>
        <p:txBody>
          <a:bodyPr/>
          <a:lstStyle/>
          <a:p>
            <a:pPr>
              <a:lnSpc>
                <a:spcPct val="80000"/>
              </a:lnSpc>
            </a:pPr>
            <a:r>
              <a:rPr lang="en-GB" sz="2000" smtClean="0"/>
              <a:t>Project of the Institute of Civil Society – 2008,</a:t>
            </a:r>
          </a:p>
          <a:p>
            <a:pPr>
              <a:lnSpc>
                <a:spcPct val="80000"/>
              </a:lnSpc>
            </a:pPr>
            <a:r>
              <a:rPr lang="en-GB" sz="2000" smtClean="0"/>
              <a:t>Project of the Ministry of Regional Development and Construction – 2009,</a:t>
            </a:r>
          </a:p>
          <a:p>
            <a:pPr>
              <a:lnSpc>
                <a:spcPct val="80000"/>
              </a:lnSpc>
            </a:pPr>
            <a:r>
              <a:rPr lang="en-GB" sz="2000" smtClean="0"/>
              <a:t>Project of the Association of Ukrainian Cities – 2009,</a:t>
            </a:r>
          </a:p>
          <a:p>
            <a:pPr>
              <a:lnSpc>
                <a:spcPct val="80000"/>
              </a:lnSpc>
            </a:pPr>
            <a:r>
              <a:rPr lang="en-GB" sz="2000" smtClean="0"/>
              <a:t>Project of the Association of regional (oblast) and rayon councils -2011,</a:t>
            </a:r>
          </a:p>
          <a:p>
            <a:pPr>
              <a:lnSpc>
                <a:spcPct val="80000"/>
              </a:lnSpc>
            </a:pPr>
            <a:r>
              <a:rPr lang="en-GB" sz="2000" smtClean="0"/>
              <a:t>Project of the Ministry of Regional Development and Construction – 2012</a:t>
            </a:r>
          </a:p>
          <a:p>
            <a:pPr>
              <a:lnSpc>
                <a:spcPct val="80000"/>
              </a:lnSpc>
            </a:pPr>
            <a:r>
              <a:rPr lang="en-GB" sz="2000" smtClean="0"/>
              <a:t>Draft of Vinnytsya Regional (Oblast) Council in 2011</a:t>
            </a:r>
          </a:p>
          <a:p>
            <a:pPr>
              <a:lnSpc>
                <a:spcPct val="80000"/>
              </a:lnSpc>
            </a:pPr>
            <a:r>
              <a:rPr lang="en-GB" sz="2000" smtClean="0"/>
              <a:t>Despite the formal existence in the information area of several concepts of the reform of local government and administrative-territorial division, we can assert that at the level of the system, there are elements, which can not be questioned by the authors of the Concepts, by municipal and political environment, and which are reflected in the messages of the President of Ukraine</a:t>
            </a:r>
          </a:p>
        </p:txBody>
      </p:sp>
    </p:spTree>
  </p:cSld>
  <p:clrMapOvr>
    <a:masterClrMapping/>
  </p:clrMapOvr>
</p:sld>
</file>

<file path=ppt/theme/theme1.xml><?xml version="1.0" encoding="utf-8"?>
<a:theme xmlns:a="http://schemas.openxmlformats.org/drawingml/2006/main" name="Водяные знаки">
  <a:themeElements>
    <a:clrScheme name="Водяные знаки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Водяные знаки">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lnDef>
  </a:objectDefaults>
  <a:extraClrSchemeLst>
    <a:extraClrScheme>
      <a:clrScheme name="Водяные знаки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Водяные знаки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Водяные знаки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Водяные знаки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Водяные знаки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Водяные знаки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Водяные знаки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Водяные знаки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Водяные знаки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Watermark</Template>
  <TotalTime>2188</TotalTime>
  <Words>1563</Words>
  <Application>Microsoft Office PowerPoint</Application>
  <PresentationFormat>Экран (4:3)</PresentationFormat>
  <Paragraphs>107</Paragraphs>
  <Slides>14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14</vt:i4>
      </vt:variant>
    </vt:vector>
  </HeadingPairs>
  <TitlesOfParts>
    <vt:vector size="19" baseType="lpstr">
      <vt:lpstr>Arial</vt:lpstr>
      <vt:lpstr>Wingdings</vt:lpstr>
      <vt:lpstr>Calibri</vt:lpstr>
      <vt:lpstr>Times New Roman</vt:lpstr>
      <vt:lpstr>Водяные знаки</vt:lpstr>
      <vt:lpstr>Reform Efforts in the field of Local Self-Government (LSG) and Administrative-Territorial Division (ATD) in 2008-2012 Revisited  Anatoliy Tkachuk</vt:lpstr>
      <vt:lpstr>Old History. </vt:lpstr>
      <vt:lpstr>Changes at the level of rayons</vt:lpstr>
      <vt:lpstr>Слайд 4</vt:lpstr>
      <vt:lpstr>Alternative Solutions of the Problem</vt:lpstr>
      <vt:lpstr>What was done: 2008-2009</vt:lpstr>
      <vt:lpstr>What has been done: 2010-2012</vt:lpstr>
      <vt:lpstr>Draft Laws</vt:lpstr>
      <vt:lpstr>Concepts</vt:lpstr>
      <vt:lpstr>Common stands in all draft Concepts</vt:lpstr>
      <vt:lpstr>The Interim Conclusion</vt:lpstr>
      <vt:lpstr>The way it was, the way it is,  and the way it can be</vt:lpstr>
      <vt:lpstr>Povits (districts) in guberniyas (governments), 1920</vt:lpstr>
      <vt:lpstr>Okrugs (counties) in Ukraine, 1927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Україна, як вона є</dc:title>
  <dc:creator>ATkachuk</dc:creator>
  <cp:lastModifiedBy>HP</cp:lastModifiedBy>
  <cp:revision>132</cp:revision>
  <dcterms:created xsi:type="dcterms:W3CDTF">2007-01-26T14:30:55Z</dcterms:created>
  <dcterms:modified xsi:type="dcterms:W3CDTF">2012-05-03T07:33:44Z</dcterms:modified>
</cp:coreProperties>
</file>